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303" r:id="rId16"/>
    <p:sldId id="271" r:id="rId17"/>
    <p:sldId id="272" r:id="rId18"/>
    <p:sldId id="273" r:id="rId19"/>
    <p:sldId id="274" r:id="rId20"/>
    <p:sldId id="277"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4"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AFF46-0FC3-4AAD-BA3C-C3F4623CC20A}"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46825-BA45-4E1C-86C6-EC61F4A90483}" type="slidenum">
              <a:rPr lang="en-US" smtClean="0"/>
              <a:t>‹#›</a:t>
            </a:fld>
            <a:endParaRPr lang="en-US"/>
          </a:p>
        </p:txBody>
      </p:sp>
    </p:spTree>
    <p:extLst>
      <p:ext uri="{BB962C8B-B14F-4D97-AF65-F5344CB8AC3E}">
        <p14:creationId xmlns:p14="http://schemas.microsoft.com/office/powerpoint/2010/main" val="100934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46825-BA45-4E1C-86C6-EC61F4A90483}"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D210F-AE87-40AE-8BA5-A5D517BE190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226488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D210F-AE87-40AE-8BA5-A5D517BE190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154257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D210F-AE87-40AE-8BA5-A5D517BE190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16153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D210F-AE87-40AE-8BA5-A5D517BE190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307406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D210F-AE87-40AE-8BA5-A5D517BE190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388498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D210F-AE87-40AE-8BA5-A5D517BE190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16734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D210F-AE87-40AE-8BA5-A5D517BE190A}" type="datetimeFigureOut">
              <a:rPr lang="en-US" smtClean="0"/>
              <a:pPr/>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145351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D210F-AE87-40AE-8BA5-A5D517BE190A}" type="datetimeFigureOut">
              <a:rPr lang="en-US" smtClean="0"/>
              <a:pPr/>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102619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D210F-AE87-40AE-8BA5-A5D517BE190A}" type="datetimeFigureOut">
              <a:rPr lang="en-US" smtClean="0"/>
              <a:pPr/>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202222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D210F-AE87-40AE-8BA5-A5D517BE190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73690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D210F-AE87-40AE-8BA5-A5D517BE190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FA83-7B3C-4010-AB1A-216DBAEE46F7}" type="slidenum">
              <a:rPr lang="en-US" smtClean="0"/>
              <a:pPr/>
              <a:t>‹#›</a:t>
            </a:fld>
            <a:endParaRPr lang="en-US"/>
          </a:p>
        </p:txBody>
      </p:sp>
    </p:spTree>
    <p:extLst>
      <p:ext uri="{BB962C8B-B14F-4D97-AF65-F5344CB8AC3E}">
        <p14:creationId xmlns:p14="http://schemas.microsoft.com/office/powerpoint/2010/main" val="23307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D210F-AE87-40AE-8BA5-A5D517BE190A}" type="datetimeFigureOut">
              <a:rPr lang="en-US" smtClean="0"/>
              <a:pPr/>
              <a:t>3/4/2015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1FA83-7B3C-4010-AB1A-216DBAEE46F7}" type="slidenum">
              <a:rPr lang="en-US" smtClean="0"/>
              <a:pPr/>
              <a:t>‹#›</a:t>
            </a:fld>
            <a:endParaRPr lang="en-US"/>
          </a:p>
        </p:txBody>
      </p:sp>
    </p:spTree>
    <p:extLst>
      <p:ext uri="{BB962C8B-B14F-4D97-AF65-F5344CB8AC3E}">
        <p14:creationId xmlns:p14="http://schemas.microsoft.com/office/powerpoint/2010/main" val="811330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Electricity and Electrical Circuits</a:t>
            </a:r>
            <a:br>
              <a:rPr lang="en-US" dirty="0" smtClean="0"/>
            </a:br>
            <a:r>
              <a:rPr lang="en-US" dirty="0" smtClean="0"/>
              <a:t>Part 1 - Introduction</a:t>
            </a:r>
            <a:endParaRPr lang="en-US" dirty="0"/>
          </a:p>
        </p:txBody>
      </p:sp>
      <p:sp>
        <p:nvSpPr>
          <p:cNvPr id="3" name="Subtitle 2"/>
          <p:cNvSpPr>
            <a:spLocks noGrp="1"/>
          </p:cNvSpPr>
          <p:nvPr>
            <p:ph type="subTitle" idx="1"/>
          </p:nvPr>
        </p:nvSpPr>
        <p:spPr/>
        <p:txBody>
          <a:bodyPr/>
          <a:lstStyle/>
          <a:p>
            <a:r>
              <a:rPr lang="en-US" dirty="0" smtClean="0">
                <a:solidFill>
                  <a:schemeClr val="tx1">
                    <a:lumMod val="95000"/>
                    <a:lumOff val="5000"/>
                  </a:schemeClr>
                </a:solidFill>
              </a:rPr>
              <a:t>Integrated Science</a:t>
            </a:r>
          </a:p>
          <a:p>
            <a:r>
              <a:rPr lang="en-US" dirty="0" smtClean="0">
                <a:solidFill>
                  <a:schemeClr val="tx1">
                    <a:lumMod val="95000"/>
                    <a:lumOff val="5000"/>
                  </a:schemeClr>
                </a:solidFill>
              </a:rPr>
              <a:t>Glencoe</a:t>
            </a:r>
          </a:p>
          <a:p>
            <a:r>
              <a:rPr lang="en-US" dirty="0">
                <a:solidFill>
                  <a:schemeClr val="tx1">
                    <a:lumMod val="95000"/>
                    <a:lumOff val="5000"/>
                  </a:schemeClr>
                </a:solidFill>
              </a:rPr>
              <a:t> </a:t>
            </a:r>
            <a:r>
              <a:rPr lang="en-US" dirty="0" smtClean="0">
                <a:solidFill>
                  <a:schemeClr val="tx1">
                    <a:lumMod val="95000"/>
                    <a:lumOff val="5000"/>
                  </a:schemeClr>
                </a:solidFill>
              </a:rPr>
              <a:t>Chapter 13</a:t>
            </a:r>
            <a:endParaRPr lang="en-US" dirty="0">
              <a:solidFill>
                <a:schemeClr val="tx1">
                  <a:lumMod val="95000"/>
                  <a:lumOff val="5000"/>
                </a:schemeClr>
              </a:solidFill>
            </a:endParaRPr>
          </a:p>
        </p:txBody>
      </p:sp>
    </p:spTree>
    <p:extLst>
      <p:ext uri="{BB962C8B-B14F-4D97-AF65-F5344CB8AC3E}">
        <p14:creationId xmlns:p14="http://schemas.microsoft.com/office/powerpoint/2010/main" val="4290162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Different materials allow the flow of energy, in our case electrons, to varying degrees.</a:t>
            </a:r>
          </a:p>
          <a:p>
            <a:pPr marL="0" indent="0">
              <a:buNone/>
            </a:pPr>
            <a:r>
              <a:rPr lang="en-US" dirty="0" smtClean="0"/>
              <a:t> </a:t>
            </a:r>
          </a:p>
        </p:txBody>
      </p:sp>
      <p:pic>
        <p:nvPicPr>
          <p:cNvPr id="40962" name="Picture 2" descr="http://english.eagetutor.com/images/stories/phy_a1_3.gif"/>
          <p:cNvPicPr>
            <a:picLocks noChangeAspect="1" noChangeArrowheads="1"/>
          </p:cNvPicPr>
          <p:nvPr/>
        </p:nvPicPr>
        <p:blipFill>
          <a:blip r:embed="rId3" cstate="print"/>
          <a:srcRect/>
          <a:stretch>
            <a:fillRect/>
          </a:stretch>
        </p:blipFill>
        <p:spPr bwMode="auto">
          <a:xfrm>
            <a:off x="685800" y="1447800"/>
            <a:ext cx="8001000" cy="5232540"/>
          </a:xfrm>
          <a:prstGeom prst="rect">
            <a:avLst/>
          </a:prstGeom>
          <a:noFill/>
        </p:spPr>
      </p:pic>
    </p:spTree>
    <p:extLst>
      <p:ext uri="{BB962C8B-B14F-4D97-AF65-F5344CB8AC3E}">
        <p14:creationId xmlns:p14="http://schemas.microsoft.com/office/powerpoint/2010/main" val="1806206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2819400" cy="5821363"/>
          </a:xfrm>
        </p:spPr>
        <p:txBody>
          <a:bodyPr>
            <a:normAutofit fontScale="92500"/>
          </a:bodyPr>
          <a:lstStyle/>
          <a:p>
            <a:r>
              <a:rPr lang="en-US" dirty="0" smtClean="0"/>
              <a:t>Materials that allow the easy flow of electrons are called conductors.</a:t>
            </a:r>
          </a:p>
          <a:p>
            <a:r>
              <a:rPr lang="en-US" dirty="0" smtClean="0"/>
              <a:t>Materials that do not allow the easy flow of electrons are called insulators.</a:t>
            </a:r>
          </a:p>
          <a:p>
            <a:endParaRPr lang="en-US" dirty="0" smtClean="0"/>
          </a:p>
          <a:p>
            <a:endParaRPr lang="en-US" dirty="0"/>
          </a:p>
        </p:txBody>
      </p:sp>
      <p:pic>
        <p:nvPicPr>
          <p:cNvPr id="39940" name="Picture 4" descr="http://mcdn1.teacherspayteachers.com/thumbitem/Conductor-or-Insulator-Electricity-Sort-Cut-Paste-definitions-and-examples/original-1179920-1.jpg"/>
          <p:cNvPicPr>
            <a:picLocks noChangeAspect="1" noChangeArrowheads="1"/>
          </p:cNvPicPr>
          <p:nvPr/>
        </p:nvPicPr>
        <p:blipFill>
          <a:blip r:embed="rId3" cstate="print"/>
          <a:srcRect/>
          <a:stretch>
            <a:fillRect/>
          </a:stretch>
        </p:blipFill>
        <p:spPr bwMode="auto">
          <a:xfrm>
            <a:off x="3352800" y="-533399"/>
            <a:ext cx="5701937" cy="7391400"/>
          </a:xfrm>
          <a:prstGeom prst="rect">
            <a:avLst/>
          </a:prstGeom>
          <a:noFill/>
        </p:spPr>
      </p:pic>
    </p:spTree>
    <p:extLst>
      <p:ext uri="{BB962C8B-B14F-4D97-AF65-F5344CB8AC3E}">
        <p14:creationId xmlns:p14="http://schemas.microsoft.com/office/powerpoint/2010/main" val="465888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381000"/>
            <a:ext cx="3886200" cy="6477000"/>
          </a:xfrm>
        </p:spPr>
        <p:txBody>
          <a:bodyPr>
            <a:normAutofit fontScale="92500" lnSpcReduction="10000"/>
          </a:bodyPr>
          <a:lstStyle/>
          <a:p>
            <a:r>
              <a:rPr lang="en-US" dirty="0" smtClean="0"/>
              <a:t>The rate of movement of electrons can be measured over a certain amount of time.</a:t>
            </a:r>
          </a:p>
          <a:p>
            <a:endParaRPr lang="en-US" dirty="0" smtClean="0"/>
          </a:p>
          <a:p>
            <a:r>
              <a:rPr lang="en-US" dirty="0" smtClean="0"/>
              <a:t>The current is defined as the rate of charge movement or the movement of electrons through an area over a given amount of time.</a:t>
            </a:r>
          </a:p>
          <a:p>
            <a:endParaRPr lang="en-US" dirty="0"/>
          </a:p>
        </p:txBody>
      </p:sp>
      <p:pic>
        <p:nvPicPr>
          <p:cNvPr id="38916" name="Picture 4" descr="http://cdn4.explainthatstuff.com/electronflow.png"/>
          <p:cNvPicPr>
            <a:picLocks noChangeAspect="1" noChangeArrowheads="1"/>
          </p:cNvPicPr>
          <p:nvPr/>
        </p:nvPicPr>
        <p:blipFill>
          <a:blip r:embed="rId3" cstate="print"/>
          <a:srcRect/>
          <a:stretch>
            <a:fillRect/>
          </a:stretch>
        </p:blipFill>
        <p:spPr bwMode="auto">
          <a:xfrm>
            <a:off x="0" y="762000"/>
            <a:ext cx="4800600" cy="4800600"/>
          </a:xfrm>
          <a:prstGeom prst="rect">
            <a:avLst/>
          </a:prstGeom>
          <a:noFill/>
        </p:spPr>
      </p:pic>
    </p:spTree>
    <p:extLst>
      <p:ext uri="{BB962C8B-B14F-4D97-AF65-F5344CB8AC3E}">
        <p14:creationId xmlns:p14="http://schemas.microsoft.com/office/powerpoint/2010/main" val="2557562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The faster the movement of electrons the higher the current.</a:t>
            </a:r>
          </a:p>
          <a:p>
            <a:endParaRPr lang="en-US" dirty="0"/>
          </a:p>
        </p:txBody>
      </p:sp>
      <p:pic>
        <p:nvPicPr>
          <p:cNvPr id="4" name="Picture 2" descr="http://www.physics.uci.edu/%7Eoutreach/demos/electricity/images/foamp-d002.gif"/>
          <p:cNvPicPr>
            <a:picLocks noChangeAspect="1" noChangeArrowheads="1" noCrop="1"/>
          </p:cNvPicPr>
          <p:nvPr/>
        </p:nvPicPr>
        <p:blipFill>
          <a:blip r:embed="rId3" cstate="print"/>
          <a:srcRect/>
          <a:stretch>
            <a:fillRect/>
          </a:stretch>
        </p:blipFill>
        <p:spPr bwMode="auto">
          <a:xfrm>
            <a:off x="152400" y="1981200"/>
            <a:ext cx="8701649" cy="3733800"/>
          </a:xfrm>
          <a:prstGeom prst="rect">
            <a:avLst/>
          </a:prstGeom>
          <a:noFill/>
        </p:spPr>
      </p:pic>
    </p:spTree>
    <p:extLst>
      <p:ext uri="{BB962C8B-B14F-4D97-AF65-F5344CB8AC3E}">
        <p14:creationId xmlns:p14="http://schemas.microsoft.com/office/powerpoint/2010/main" val="17034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5745163"/>
          </a:xfrm>
        </p:spPr>
        <p:txBody>
          <a:bodyPr>
            <a:normAutofit/>
          </a:bodyPr>
          <a:lstStyle/>
          <a:p>
            <a:r>
              <a:rPr lang="en-US" dirty="0"/>
              <a:t>Sometimes the flow of electrons is slowed down by any number of factors.  These factors include:</a:t>
            </a:r>
          </a:p>
          <a:p>
            <a:pPr marL="514350" indent="-514350">
              <a:buAutoNum type="arabicPeriod"/>
            </a:pPr>
            <a:r>
              <a:rPr lang="en-US" sz="2800" dirty="0" smtClean="0"/>
              <a:t>Materials </a:t>
            </a:r>
            <a:r>
              <a:rPr lang="en-US" sz="2800" dirty="0"/>
              <a:t>– what the electrons are moving </a:t>
            </a:r>
            <a:r>
              <a:rPr lang="en-US" sz="2800" dirty="0" smtClean="0"/>
              <a:t>through</a:t>
            </a:r>
          </a:p>
          <a:p>
            <a:pPr marL="0" indent="0">
              <a:buNone/>
            </a:pPr>
            <a:endParaRPr lang="en-US" sz="2800" dirty="0"/>
          </a:p>
          <a:p>
            <a:pPr marL="0" indent="0">
              <a:buNone/>
            </a:pPr>
            <a:r>
              <a:rPr lang="en-US" sz="2800" dirty="0" smtClean="0"/>
              <a:t>2</a:t>
            </a:r>
            <a:r>
              <a:rPr lang="en-US" sz="2800" dirty="0"/>
              <a:t>. Temperature – how warm or cold the materials are</a:t>
            </a:r>
          </a:p>
          <a:p>
            <a:pPr marL="0" indent="0">
              <a:buNone/>
            </a:pPr>
            <a:endParaRPr lang="en-US" sz="2800" dirty="0" smtClean="0"/>
          </a:p>
          <a:p>
            <a:pPr marL="0" indent="0">
              <a:buNone/>
            </a:pPr>
            <a:r>
              <a:rPr lang="en-US" sz="2800" dirty="0" smtClean="0"/>
              <a:t>3</a:t>
            </a:r>
            <a:r>
              <a:rPr lang="en-US" sz="2800" dirty="0"/>
              <a:t>. Length – how far the electrons need to move</a:t>
            </a:r>
          </a:p>
          <a:p>
            <a:pPr marL="0" indent="0">
              <a:buNone/>
            </a:pPr>
            <a:endParaRPr lang="en-US" sz="2800" dirty="0" smtClean="0"/>
          </a:p>
          <a:p>
            <a:pPr marL="0" indent="0">
              <a:buNone/>
            </a:pPr>
            <a:r>
              <a:rPr lang="en-US" sz="2800" dirty="0" smtClean="0"/>
              <a:t>4</a:t>
            </a:r>
            <a:r>
              <a:rPr lang="en-US" sz="2800" dirty="0"/>
              <a:t>. Cross section – how wide the area is the electrons </a:t>
            </a:r>
            <a:r>
              <a:rPr lang="en-US" sz="2800" dirty="0" smtClean="0"/>
              <a:t>are</a:t>
            </a:r>
          </a:p>
          <a:p>
            <a:pPr marL="0" indent="0">
              <a:buNone/>
            </a:pPr>
            <a:r>
              <a:rPr lang="en-US" sz="2800" dirty="0"/>
              <a:t> </a:t>
            </a:r>
            <a:r>
              <a:rPr lang="en-US" sz="2800" dirty="0" smtClean="0"/>
              <a:t>                               trying </a:t>
            </a:r>
            <a:r>
              <a:rPr lang="en-US" sz="2800" dirty="0"/>
              <a:t>to move through</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69357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0" name="Picture 2" descr="https://strongphysics.wikispaces.com/file/view/resis.jpg/76895525/resis.jpg"/>
          <p:cNvPicPr>
            <a:picLocks noChangeAspect="1" noChangeArrowheads="1"/>
          </p:cNvPicPr>
          <p:nvPr/>
        </p:nvPicPr>
        <p:blipFill>
          <a:blip r:embed="rId3" cstate="print"/>
          <a:srcRect/>
          <a:stretch>
            <a:fillRect/>
          </a:stretch>
        </p:blipFill>
        <p:spPr bwMode="auto">
          <a:xfrm>
            <a:off x="381000" y="228600"/>
            <a:ext cx="8305800" cy="64600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A second concept to deal with is resistance.  Anything that slows down the flow of electrons is defined as </a:t>
            </a:r>
            <a:r>
              <a:rPr lang="en-US" smtClean="0"/>
              <a:t>resistance.</a:t>
            </a:r>
            <a:r>
              <a:rPr lang="en-US" dirty="0" smtClean="0"/>
              <a:t> </a:t>
            </a:r>
          </a:p>
        </p:txBody>
      </p:sp>
      <p:pic>
        <p:nvPicPr>
          <p:cNvPr id="34818" name="Picture 2" descr="http://image.slidesharecdn.com/basicofelectrical-150117065543-conversion-gate02/95/basic-of-electrical-15-638.jpg?cb=1421499365"/>
          <p:cNvPicPr>
            <a:picLocks noChangeAspect="1" noChangeArrowheads="1"/>
          </p:cNvPicPr>
          <p:nvPr/>
        </p:nvPicPr>
        <p:blipFill>
          <a:blip r:embed="rId3" cstate="print"/>
          <a:srcRect/>
          <a:stretch>
            <a:fillRect/>
          </a:stretch>
        </p:blipFill>
        <p:spPr bwMode="auto">
          <a:xfrm>
            <a:off x="1676400" y="2057400"/>
            <a:ext cx="5495925" cy="4124326"/>
          </a:xfrm>
          <a:prstGeom prst="rect">
            <a:avLst/>
          </a:prstGeom>
          <a:noFill/>
        </p:spPr>
      </p:pic>
    </p:spTree>
    <p:extLst>
      <p:ext uri="{BB962C8B-B14F-4D97-AF65-F5344CB8AC3E}">
        <p14:creationId xmlns:p14="http://schemas.microsoft.com/office/powerpoint/2010/main" val="1707167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A third concept of electricity is potential difference, which is defined as the change in electrical potential energy between two points.  </a:t>
            </a:r>
          </a:p>
          <a:p>
            <a:pPr>
              <a:buNone/>
            </a:pPr>
            <a:endParaRPr lang="en-US" dirty="0" smtClean="0"/>
          </a:p>
          <a:p>
            <a:endParaRPr lang="en-US" dirty="0"/>
          </a:p>
        </p:txBody>
      </p:sp>
      <p:pic>
        <p:nvPicPr>
          <p:cNvPr id="33794" name="Picture 2" descr="http://epiphanyvideoworks.com/Science/Hughes/Units/Energy/Energypictures/wter%20voltage.png"/>
          <p:cNvPicPr>
            <a:picLocks noChangeAspect="1" noChangeArrowheads="1"/>
          </p:cNvPicPr>
          <p:nvPr/>
        </p:nvPicPr>
        <p:blipFill>
          <a:blip r:embed="rId3" cstate="print"/>
          <a:srcRect/>
          <a:stretch>
            <a:fillRect/>
          </a:stretch>
        </p:blipFill>
        <p:spPr bwMode="auto">
          <a:xfrm>
            <a:off x="3200400" y="5062241"/>
            <a:ext cx="3124200" cy="1795759"/>
          </a:xfrm>
          <a:prstGeom prst="rect">
            <a:avLst/>
          </a:prstGeom>
          <a:noFill/>
        </p:spPr>
      </p:pic>
      <p:pic>
        <p:nvPicPr>
          <p:cNvPr id="33798" name="Picture 6" descr="https://encrypted-tbn1.gstatic.com/images?q=tbn:ANd9GcTWT5kaXrCcYAMqMwj5_u-RReFWKxYLJQEw4UUDaC71qLePlRga"/>
          <p:cNvPicPr>
            <a:picLocks noChangeAspect="1" noChangeArrowheads="1"/>
          </p:cNvPicPr>
          <p:nvPr/>
        </p:nvPicPr>
        <p:blipFill>
          <a:blip r:embed="rId4" cstate="print"/>
          <a:srcRect/>
          <a:stretch>
            <a:fillRect/>
          </a:stretch>
        </p:blipFill>
        <p:spPr bwMode="auto">
          <a:xfrm>
            <a:off x="1" y="2438400"/>
            <a:ext cx="8153400" cy="2603608"/>
          </a:xfrm>
          <a:prstGeom prst="rect">
            <a:avLst/>
          </a:prstGeom>
          <a:noFill/>
        </p:spPr>
      </p:pic>
    </p:spTree>
    <p:extLst>
      <p:ext uri="{BB962C8B-B14F-4D97-AF65-F5344CB8AC3E}">
        <p14:creationId xmlns:p14="http://schemas.microsoft.com/office/powerpoint/2010/main" val="2075060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For example, a 9 volt battery has a difference in electrical potential energy of 9 volts between the two terminals of the battery.  One is at zero volts, and as the electrons are moved through the battery, they gain 9 joules of electrical potential energy.</a:t>
            </a:r>
          </a:p>
          <a:p>
            <a:pPr>
              <a:buNone/>
            </a:pPr>
            <a:endParaRPr lang="en-US" dirty="0" smtClean="0"/>
          </a:p>
        </p:txBody>
      </p:sp>
      <p:pic>
        <p:nvPicPr>
          <p:cNvPr id="32770" name="Picture 2" descr="http://www.icampusng.com/wp-content/uploads/2015/01/Batteries-iCampus-newspaper.jpg"/>
          <p:cNvPicPr>
            <a:picLocks noChangeAspect="1" noChangeArrowheads="1"/>
          </p:cNvPicPr>
          <p:nvPr/>
        </p:nvPicPr>
        <p:blipFill>
          <a:blip r:embed="rId3" cstate="print"/>
          <a:srcRect/>
          <a:stretch>
            <a:fillRect/>
          </a:stretch>
        </p:blipFill>
        <p:spPr bwMode="auto">
          <a:xfrm>
            <a:off x="2362200" y="3563636"/>
            <a:ext cx="4419600" cy="3294364"/>
          </a:xfrm>
          <a:prstGeom prst="rect">
            <a:avLst/>
          </a:prstGeom>
          <a:noFill/>
        </p:spPr>
      </p:pic>
    </p:spTree>
    <p:extLst>
      <p:ext uri="{BB962C8B-B14F-4D97-AF65-F5344CB8AC3E}">
        <p14:creationId xmlns:p14="http://schemas.microsoft.com/office/powerpoint/2010/main" val="4107115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Since charge  is measured in a unit called coulombs and energy is in joules, as the charges gain energy the potential difference is 9 joules  per coulomb = 9 volts of potential difference.</a:t>
            </a:r>
          </a:p>
          <a:p>
            <a:pPr>
              <a:buNone/>
            </a:pPr>
            <a:endParaRPr lang="en-US" dirty="0" smtClean="0"/>
          </a:p>
          <a:p>
            <a:r>
              <a:rPr lang="en-US" dirty="0" smtClean="0"/>
              <a:t>We will be using these three concepts as we next look at electrical circuits and how electricity can be manipulated to many things.</a:t>
            </a:r>
          </a:p>
          <a:p>
            <a:endParaRPr lang="en-US" dirty="0" smtClean="0"/>
          </a:p>
          <a:p>
            <a:endParaRPr lang="en-US" dirty="0"/>
          </a:p>
        </p:txBody>
      </p:sp>
    </p:spTree>
    <p:extLst>
      <p:ext uri="{BB962C8B-B14F-4D97-AF65-F5344CB8AC3E}">
        <p14:creationId xmlns:p14="http://schemas.microsoft.com/office/powerpoint/2010/main" val="4032227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a:t>As we have seen in our study of chemistry, matter is composed of atoms, which are composed of protons, neutrons, and electrons.</a:t>
            </a:r>
          </a:p>
          <a:p>
            <a:pPr marL="0" indent="0">
              <a:buNone/>
            </a:pPr>
            <a:endParaRPr lang="en-US" dirty="0"/>
          </a:p>
          <a:p>
            <a:endParaRPr lang="en-US" dirty="0"/>
          </a:p>
        </p:txBody>
      </p:sp>
      <p:pic>
        <p:nvPicPr>
          <p:cNvPr id="49154" name="Picture 2" descr="http://www.ducksters.com/science/atom.gif"/>
          <p:cNvPicPr>
            <a:picLocks noChangeAspect="1" noChangeArrowheads="1"/>
          </p:cNvPicPr>
          <p:nvPr/>
        </p:nvPicPr>
        <p:blipFill>
          <a:blip r:embed="rId3" cstate="print"/>
          <a:srcRect/>
          <a:stretch>
            <a:fillRect/>
          </a:stretch>
        </p:blipFill>
        <p:spPr bwMode="auto">
          <a:xfrm>
            <a:off x="3124200" y="1905000"/>
            <a:ext cx="4876800" cy="4876800"/>
          </a:xfrm>
          <a:prstGeom prst="rect">
            <a:avLst/>
          </a:prstGeom>
          <a:noFill/>
        </p:spPr>
      </p:pic>
    </p:spTree>
    <p:extLst>
      <p:ext uri="{BB962C8B-B14F-4D97-AF65-F5344CB8AC3E}">
        <p14:creationId xmlns:p14="http://schemas.microsoft.com/office/powerpoint/2010/main" val="3350858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Electricity and Electrical Circuits</a:t>
            </a:r>
            <a:br>
              <a:rPr lang="en-US" dirty="0" smtClean="0"/>
            </a:br>
            <a:r>
              <a:rPr lang="en-US" dirty="0" smtClean="0"/>
              <a:t>Part 2 - Circuits</a:t>
            </a:r>
            <a:endParaRPr lang="en-US" dirty="0"/>
          </a:p>
        </p:txBody>
      </p:sp>
      <p:sp>
        <p:nvSpPr>
          <p:cNvPr id="5" name="Subtitle 4"/>
          <p:cNvSpPr>
            <a:spLocks noGrp="1"/>
          </p:cNvSpPr>
          <p:nvPr>
            <p:ph type="subTitle" idx="1"/>
          </p:nvPr>
        </p:nvSpPr>
        <p:spPr/>
        <p:txBody>
          <a:bodyPr/>
          <a:lstStyle/>
          <a:p>
            <a:r>
              <a:rPr lang="en-US" dirty="0" smtClean="0">
                <a:solidFill>
                  <a:schemeClr val="tx1">
                    <a:lumMod val="95000"/>
                    <a:lumOff val="5000"/>
                  </a:schemeClr>
                </a:solidFill>
              </a:rPr>
              <a:t>Integrated Science</a:t>
            </a:r>
          </a:p>
          <a:p>
            <a:r>
              <a:rPr lang="en-US" dirty="0" smtClean="0">
                <a:solidFill>
                  <a:schemeClr val="tx1">
                    <a:lumMod val="95000"/>
                    <a:lumOff val="5000"/>
                  </a:schemeClr>
                </a:solidFill>
              </a:rPr>
              <a:t>Glencoe</a:t>
            </a:r>
          </a:p>
          <a:p>
            <a:r>
              <a:rPr lang="en-US" dirty="0" smtClean="0">
                <a:solidFill>
                  <a:schemeClr val="tx1">
                    <a:lumMod val="95000"/>
                    <a:lumOff val="5000"/>
                  </a:schemeClr>
                </a:solidFill>
              </a:rPr>
              <a:t> Chapter 13</a:t>
            </a:r>
          </a:p>
          <a:p>
            <a:endParaRPr lang="en-US" dirty="0"/>
          </a:p>
        </p:txBody>
      </p:sp>
    </p:spTree>
    <p:extLst>
      <p:ext uri="{BB962C8B-B14F-4D97-AF65-F5344CB8AC3E}">
        <p14:creationId xmlns:p14="http://schemas.microsoft.com/office/powerpoint/2010/main" val="2148219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58250" cy="6400800"/>
          </a:xfrm>
        </p:spPr>
        <p:txBody>
          <a:bodyPr>
            <a:normAutofit fontScale="92500" lnSpcReduction="10000"/>
          </a:bodyPr>
          <a:lstStyle/>
          <a:p>
            <a:r>
              <a:rPr lang="en-US" dirty="0"/>
              <a:t>In our study of electricity, it is important to remember that energy is constantly converted in the following manner</a:t>
            </a:r>
            <a:r>
              <a:rPr lang="en-US" dirty="0" smtClean="0"/>
              <a:t>:</a:t>
            </a:r>
          </a:p>
          <a:p>
            <a:endParaRPr lang="en-US" dirty="0"/>
          </a:p>
          <a:p>
            <a:pPr>
              <a:buNone/>
            </a:pPr>
            <a:endParaRPr lang="en-US" dirty="0" smtClean="0"/>
          </a:p>
          <a:p>
            <a:pPr>
              <a:buNone/>
            </a:pPr>
            <a:endParaRPr lang="en-US" dirty="0"/>
          </a:p>
          <a:p>
            <a:pPr>
              <a:buNone/>
            </a:pPr>
            <a:endParaRPr lang="en-US" dirty="0"/>
          </a:p>
          <a:p>
            <a:pPr marL="514350" indent="-514350">
              <a:buAutoNum type="arabicPeriod"/>
            </a:pPr>
            <a:r>
              <a:rPr lang="en-US" dirty="0" smtClean="0"/>
              <a:t>Chemical </a:t>
            </a:r>
            <a:r>
              <a:rPr lang="en-US" dirty="0"/>
              <a:t>potential energy </a:t>
            </a:r>
            <a:endParaRPr lang="en-US" dirty="0" smtClean="0"/>
          </a:p>
          <a:p>
            <a:pPr marL="0" indent="0">
              <a:buNone/>
            </a:pPr>
            <a:r>
              <a:rPr lang="en-US" dirty="0"/>
              <a:t> </a:t>
            </a:r>
            <a:r>
              <a:rPr lang="en-US" dirty="0" smtClean="0"/>
              <a:t>     </a:t>
            </a:r>
            <a:r>
              <a:rPr lang="en-US" dirty="0" smtClean="0"/>
              <a:t>is </a:t>
            </a:r>
            <a:r>
              <a:rPr lang="en-US" dirty="0"/>
              <a:t>converted to electrical </a:t>
            </a:r>
            <a:endParaRPr lang="en-US" dirty="0" smtClean="0"/>
          </a:p>
          <a:p>
            <a:pPr marL="0" indent="0">
              <a:buNone/>
            </a:pPr>
            <a:r>
              <a:rPr lang="en-US" dirty="0"/>
              <a:t> </a:t>
            </a:r>
            <a:r>
              <a:rPr lang="en-US" dirty="0" smtClean="0"/>
              <a:t>     </a:t>
            </a:r>
            <a:r>
              <a:rPr lang="en-US" dirty="0" smtClean="0"/>
              <a:t>potential </a:t>
            </a:r>
            <a:r>
              <a:rPr lang="en-US" dirty="0"/>
              <a:t>energy in a battery</a:t>
            </a:r>
            <a:r>
              <a:rPr lang="en-US" dirty="0" smtClean="0"/>
              <a:t>.</a:t>
            </a:r>
            <a:r>
              <a:rPr lang="en-US" dirty="0"/>
              <a:t> </a:t>
            </a:r>
          </a:p>
          <a:p>
            <a:pPr marL="0" indent="0">
              <a:buNone/>
            </a:pPr>
            <a:r>
              <a:rPr lang="en-US" dirty="0" smtClean="0"/>
              <a:t>2</a:t>
            </a:r>
            <a:r>
              <a:rPr lang="en-US" dirty="0"/>
              <a:t>. Electrical potential energy is changed to thermal </a:t>
            </a:r>
            <a:r>
              <a:rPr lang="en-US" dirty="0" smtClean="0"/>
              <a:t> </a:t>
            </a:r>
          </a:p>
          <a:p>
            <a:pPr marL="0" indent="0">
              <a:buNone/>
            </a:pPr>
            <a:r>
              <a:rPr lang="en-US" dirty="0"/>
              <a:t> </a:t>
            </a:r>
            <a:r>
              <a:rPr lang="en-US" dirty="0" smtClean="0"/>
              <a:t>    </a:t>
            </a:r>
            <a:r>
              <a:rPr lang="en-US" dirty="0" smtClean="0"/>
              <a:t>energy</a:t>
            </a:r>
            <a:r>
              <a:rPr lang="en-US" dirty="0"/>
              <a:t>, light, mechanical energy as </a:t>
            </a:r>
            <a:r>
              <a:rPr lang="en-US" dirty="0" smtClean="0"/>
              <a:t>the electricity </a:t>
            </a:r>
            <a:endParaRPr lang="en-US" dirty="0" smtClean="0"/>
          </a:p>
          <a:p>
            <a:pPr marL="0" indent="0">
              <a:buNone/>
            </a:pPr>
            <a:r>
              <a:rPr lang="en-US" dirty="0"/>
              <a:t> </a:t>
            </a:r>
            <a:r>
              <a:rPr lang="en-US" dirty="0" smtClean="0"/>
              <a:t>    </a:t>
            </a:r>
            <a:r>
              <a:rPr lang="en-US" dirty="0" smtClean="0"/>
              <a:t>moves </a:t>
            </a:r>
            <a:r>
              <a:rPr lang="en-US" dirty="0"/>
              <a:t>through the different materials</a:t>
            </a:r>
            <a:r>
              <a:rPr lang="en-US" dirty="0" smtClean="0"/>
              <a:t>.</a:t>
            </a:r>
            <a:r>
              <a:rPr lang="en-US" dirty="0"/>
              <a:t> </a:t>
            </a:r>
          </a:p>
        </p:txBody>
      </p:sp>
      <p:pic>
        <p:nvPicPr>
          <p:cNvPr id="1028" name="Picture 4" descr="http://www.oocities.org/ealaza/lamarre/ba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4019550" cy="344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2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To be able to effectively use electricity, one must understand how electricity moves through different materials in a pathway.  </a:t>
            </a:r>
          </a:p>
          <a:p>
            <a:pPr>
              <a:buNone/>
            </a:pPr>
            <a:endParaRPr lang="en-US" dirty="0" smtClean="0"/>
          </a:p>
        </p:txBody>
      </p:sp>
      <p:pic>
        <p:nvPicPr>
          <p:cNvPr id="4" name="Picture 2" descr="http://regentsprep.org/Regents/physics/phys03/apotdif/batter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720" y="2438400"/>
            <a:ext cx="44767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how-to-wire-it.com/images/basic-2-w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940" y="2133600"/>
            <a:ext cx="449023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596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In science, we can build and draw models of the paths electricity can take.</a:t>
            </a:r>
          </a:p>
          <a:p>
            <a:r>
              <a:rPr lang="en-US" dirty="0" smtClean="0"/>
              <a:t>The </a:t>
            </a:r>
            <a:r>
              <a:rPr lang="en-US" dirty="0" smtClean="0"/>
              <a:t>physical models we build are called electrical circuits.  Electrical circuit is defined as a set of electrical components connected </a:t>
            </a:r>
            <a:r>
              <a:rPr lang="en-US" dirty="0" smtClean="0"/>
              <a:t>to</a:t>
            </a:r>
          </a:p>
          <a:p>
            <a:pPr marL="0" indent="0">
              <a:buNone/>
            </a:pPr>
            <a:r>
              <a:rPr lang="en-US" dirty="0"/>
              <a:t> </a:t>
            </a:r>
            <a:r>
              <a:rPr lang="en-US" dirty="0" smtClean="0"/>
              <a:t>                                     </a:t>
            </a:r>
            <a:r>
              <a:rPr lang="en-US" dirty="0" smtClean="0"/>
              <a:t>provide </a:t>
            </a:r>
            <a:r>
              <a:rPr lang="en-US" dirty="0" smtClean="0"/>
              <a:t>one or </a:t>
            </a:r>
            <a:r>
              <a:rPr lang="en-US" dirty="0" smtClean="0"/>
              <a:t>more</a:t>
            </a:r>
          </a:p>
          <a:p>
            <a:pPr marL="0" indent="0">
              <a:buNone/>
            </a:pPr>
            <a:r>
              <a:rPr lang="en-US" dirty="0"/>
              <a:t> </a:t>
            </a:r>
            <a:r>
              <a:rPr lang="en-US" dirty="0" smtClean="0"/>
              <a:t>                                     </a:t>
            </a:r>
            <a:r>
              <a:rPr lang="en-US" dirty="0" smtClean="0"/>
              <a:t>complete </a:t>
            </a:r>
            <a:r>
              <a:rPr lang="en-US" dirty="0" smtClean="0"/>
              <a:t>paths </a:t>
            </a:r>
            <a:r>
              <a:rPr lang="en-US" dirty="0" smtClean="0"/>
              <a:t>for</a:t>
            </a:r>
          </a:p>
          <a:p>
            <a:pPr marL="0" indent="0">
              <a:buNone/>
            </a:pPr>
            <a:r>
              <a:rPr lang="en-US" dirty="0"/>
              <a:t> </a:t>
            </a:r>
            <a:r>
              <a:rPr lang="en-US" dirty="0" smtClean="0"/>
              <a:t>                                     </a:t>
            </a:r>
            <a:r>
              <a:rPr lang="en-US" dirty="0" smtClean="0"/>
              <a:t>movement </a:t>
            </a:r>
            <a:r>
              <a:rPr lang="en-US" dirty="0" smtClean="0"/>
              <a:t>of charge.</a:t>
            </a:r>
          </a:p>
          <a:p>
            <a:pPr>
              <a:buNone/>
            </a:pPr>
            <a:endParaRPr lang="en-US" dirty="0" smtClean="0"/>
          </a:p>
          <a:p>
            <a:endParaRPr lang="en-US" dirty="0"/>
          </a:p>
        </p:txBody>
      </p:sp>
      <p:pic>
        <p:nvPicPr>
          <p:cNvPr id="4098" name="Picture 2" descr="http://www.autoshop101.com/trainmodules/elec_circuits/circimage/seri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876800"/>
            <a:ext cx="36195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instructables.com/FZP/AWR9/GSUSNO3N/FZPAWR9GSUSNO3N.LARG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399" y="2867024"/>
            <a:ext cx="3739293"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810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381000"/>
            <a:ext cx="3886200" cy="5745163"/>
          </a:xfrm>
        </p:spPr>
        <p:txBody>
          <a:bodyPr>
            <a:normAutofit/>
          </a:bodyPr>
          <a:lstStyle/>
          <a:p>
            <a:r>
              <a:rPr lang="en-US" dirty="0" smtClean="0"/>
              <a:t>The drawings are called Schematic diagrams. Schematic diagrams are defined as graphical representations of an electrical circuit.</a:t>
            </a:r>
          </a:p>
          <a:p>
            <a:pPr>
              <a:buNone/>
            </a:pPr>
            <a:endParaRPr lang="en-US" dirty="0" smtClean="0"/>
          </a:p>
          <a:p>
            <a:endParaRPr lang="en-US" dirty="0" smtClean="0"/>
          </a:p>
          <a:p>
            <a:endParaRPr lang="en-US" dirty="0"/>
          </a:p>
        </p:txBody>
      </p:sp>
      <p:pic>
        <p:nvPicPr>
          <p:cNvPr id="3074" name="Picture 2" descr="http://upload.wikimedia.org/wikipedia/commons/8/80/Circuit_diagram_%E2%80%93_pictorial_and_schemat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8" y="353720"/>
            <a:ext cx="4478027" cy="619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892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There is a standard set of scientific symbols used to represent different components in a circuit.  The most commonly used symbols and what they represent are listed below, we will use these symbols in our drawings.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0010043"/>
              </p:ext>
            </p:extLst>
          </p:nvPr>
        </p:nvGraphicFramePr>
        <p:xfrm>
          <a:off x="838200" y="3352800"/>
          <a:ext cx="7620000" cy="2819400"/>
        </p:xfrm>
        <a:graphic>
          <a:graphicData uri="http://schemas.openxmlformats.org/drawingml/2006/table">
            <a:tbl>
              <a:tblPr firstRow="1" firstCol="1" bandRow="1">
                <a:tableStyleId>{5C22544A-7EE6-4342-B048-85BDC9FD1C3A}</a:tableStyleId>
              </a:tblPr>
              <a:tblGrid>
                <a:gridCol w="1143000"/>
                <a:gridCol w="1148442"/>
                <a:gridCol w="955221"/>
                <a:gridCol w="838448"/>
                <a:gridCol w="1401289"/>
                <a:gridCol w="1143000"/>
                <a:gridCol w="990600"/>
              </a:tblGrid>
              <a:tr h="704850">
                <a:tc>
                  <a:txBody>
                    <a:bodyPr/>
                    <a:lstStyle/>
                    <a:p>
                      <a:pPr marL="0" marR="0" algn="ctr">
                        <a:spcBef>
                          <a:spcPts val="0"/>
                        </a:spcBef>
                        <a:spcAft>
                          <a:spcPts val="0"/>
                        </a:spcAft>
                      </a:pPr>
                      <a:r>
                        <a:rPr lang="en-US" sz="1200" dirty="0" smtClean="0">
                          <a:effectLst/>
                          <a:latin typeface="Times New Roman"/>
                          <a:ea typeface="Times New Roman"/>
                        </a:rPr>
                        <a:t>Component</a:t>
                      </a:r>
                      <a:endParaRPr lang="en-US" sz="12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rPr>
                        <a:t>Wire</a:t>
                      </a:r>
                      <a:endParaRPr lang="en-US" sz="1100" dirty="0" smtClean="0">
                        <a:effectLst/>
                        <a:latin typeface="Times New Roman"/>
                        <a:ea typeface="Times New Roman"/>
                      </a:endParaRPr>
                    </a:p>
                    <a:p>
                      <a:pPr marL="0" marR="0" algn="ctr">
                        <a:spcBef>
                          <a:spcPts val="0"/>
                        </a:spcBef>
                        <a:spcAft>
                          <a:spcPts val="0"/>
                        </a:spcAft>
                      </a:pPr>
                      <a:endParaRPr lang="en-US" sz="12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effectLst/>
                        </a:rPr>
                        <a:t>Bulb / Lamp</a:t>
                      </a:r>
                      <a:endParaRPr lang="en-US" sz="1100" dirty="0" smtClean="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a:effectLst/>
                        </a:rPr>
                        <a:t>Battery</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a:effectLst/>
                        </a:rPr>
                        <a:t>Resistor</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a:effectLst/>
                        </a:rPr>
                        <a:t>Open Switch</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Closed Switch</a:t>
                      </a:r>
                      <a:endParaRPr lang="en-US" sz="1200" dirty="0">
                        <a:effectLst/>
                        <a:latin typeface="Times New Roman"/>
                        <a:ea typeface="Times New Roman"/>
                      </a:endParaRPr>
                    </a:p>
                  </a:txBody>
                  <a:tcPr marL="68580" marR="68580" marT="0" marB="0" anchor="ctr"/>
                </a:tc>
              </a:tr>
              <a:tr h="2114550">
                <a:tc>
                  <a:txBody>
                    <a:bodyPr/>
                    <a:lstStyle/>
                    <a:p>
                      <a:pPr marL="0" marR="0" algn="ctr">
                        <a:spcBef>
                          <a:spcPts val="0"/>
                        </a:spcBef>
                        <a:spcAft>
                          <a:spcPts val="0"/>
                        </a:spcAft>
                      </a:pPr>
                      <a:endParaRPr lang="en-US" sz="1200" dirty="0" smtClean="0">
                        <a:effectLst/>
                      </a:endParaRPr>
                    </a:p>
                    <a:p>
                      <a:pPr marL="0" marR="0" algn="ctr">
                        <a:spcBef>
                          <a:spcPts val="0"/>
                        </a:spcBef>
                        <a:spcAft>
                          <a:spcPts val="0"/>
                        </a:spcAft>
                      </a:pPr>
                      <a:endParaRPr lang="en-US" sz="1200" dirty="0" smtClean="0">
                        <a:effectLst/>
                      </a:endParaRPr>
                    </a:p>
                    <a:p>
                      <a:pPr marL="0" marR="0" algn="ctr">
                        <a:spcBef>
                          <a:spcPts val="0"/>
                        </a:spcBef>
                        <a:spcAft>
                          <a:spcPts val="0"/>
                        </a:spcAft>
                      </a:pPr>
                      <a:endParaRPr lang="en-US" sz="1200" dirty="0" smtClean="0">
                        <a:effectLst/>
                      </a:endParaRPr>
                    </a:p>
                    <a:p>
                      <a:pPr marL="0" marR="0" algn="ctr">
                        <a:spcBef>
                          <a:spcPts val="0"/>
                        </a:spcBef>
                        <a:spcAft>
                          <a:spcPts val="0"/>
                        </a:spcAft>
                      </a:pPr>
                      <a:r>
                        <a:rPr lang="en-US" sz="1200" dirty="0" smtClean="0">
                          <a:effectLst/>
                        </a:rPr>
                        <a:t>Diagrams</a:t>
                      </a:r>
                    </a:p>
                    <a:p>
                      <a:pPr marL="0" marR="0" algn="ctr">
                        <a:spcBef>
                          <a:spcPts val="0"/>
                        </a:spcBef>
                        <a:spcAft>
                          <a:spcPts val="0"/>
                        </a:spcAft>
                      </a:pPr>
                      <a:endParaRPr lang="en-US" sz="1200" dirty="0" smtClean="0">
                        <a:effectLst/>
                      </a:endParaRP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tr>
            </a:tbl>
          </a:graphicData>
        </a:graphic>
      </p:graphicFrame>
      <p:pic>
        <p:nvPicPr>
          <p:cNvPr id="10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572000"/>
            <a:ext cx="1133475" cy="952500"/>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495800"/>
            <a:ext cx="600075" cy="1076325"/>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4724400"/>
            <a:ext cx="1666875" cy="752475"/>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648200"/>
            <a:ext cx="933450" cy="752475"/>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0" y="4876800"/>
            <a:ext cx="847725" cy="542925"/>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6" name="Straight Connector 5"/>
          <p:cNvCxnSpPr/>
          <p:nvPr/>
        </p:nvCxnSpPr>
        <p:spPr>
          <a:xfrm>
            <a:off x="2133600" y="5105400"/>
            <a:ext cx="838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953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General Circuit </a:t>
            </a:r>
            <a:r>
              <a:rPr lang="en-US" u="sng" dirty="0" smtClean="0"/>
              <a:t>Information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a:t>A circuit is a complete path for the electrons to follow as they flow, if the path is not complete, there can be no flow between two points.  </a:t>
            </a:r>
          </a:p>
          <a:p>
            <a:pPr>
              <a:buNone/>
            </a:pPr>
            <a:endParaRPr lang="en-US" dirty="0"/>
          </a:p>
          <a:p>
            <a:endParaRPr lang="en-US" dirty="0"/>
          </a:p>
        </p:txBody>
      </p:sp>
      <p:pic>
        <p:nvPicPr>
          <p:cNvPr id="5122" name="Picture 2" descr="http://tdflashzone.net23.net/web_images/electrical_circui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71774"/>
            <a:ext cx="5991225"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25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It would be like a road from your home to the store, with a bridge out and no alternative route.  There must be a way to get around the broken bridge if you want to get where you are going.</a:t>
            </a:r>
          </a:p>
          <a:p>
            <a:pPr>
              <a:buNone/>
            </a:pPr>
            <a:endParaRPr lang="en-US" dirty="0" smtClean="0"/>
          </a:p>
          <a:p>
            <a:endParaRPr lang="en-US" dirty="0"/>
          </a:p>
        </p:txBody>
      </p:sp>
      <p:pic>
        <p:nvPicPr>
          <p:cNvPr id="6146" name="Picture 2" descr="http://www.pendyman.com/galleryimages/Rolling%20Stone/large%20rs%20images%20page%2001/72-dpi-bridge-out-to-pe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90800"/>
            <a:ext cx="49244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559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Sometimes a circuit is complete but there is a problem of the current flowing too fast.  This is called short circuit.</a:t>
            </a:r>
          </a:p>
          <a:p>
            <a:pPr>
              <a:buNone/>
            </a:pPr>
            <a:endParaRPr lang="en-US" dirty="0" smtClean="0"/>
          </a:p>
          <a:p>
            <a:r>
              <a:rPr lang="en-US" dirty="0" smtClean="0"/>
              <a:t>Short circuit – a circuit which contains little or no resistance</a:t>
            </a:r>
          </a:p>
          <a:p>
            <a:pPr>
              <a:buNone/>
            </a:pPr>
            <a:r>
              <a:rPr lang="en-US" dirty="0" smtClean="0"/>
              <a:t>	</a:t>
            </a:r>
            <a:r>
              <a:rPr lang="en-US" dirty="0" smtClean="0">
                <a:sym typeface="Wingdings"/>
              </a:rPr>
              <a:t></a:t>
            </a:r>
            <a:r>
              <a:rPr lang="en-US" dirty="0" smtClean="0"/>
              <a:t> The components get too hot due to the excess current and not enough resistance to slow it down and can cause fires</a:t>
            </a:r>
          </a:p>
          <a:p>
            <a:endParaRPr lang="en-US" dirty="0" smtClean="0"/>
          </a:p>
          <a:p>
            <a:endParaRPr lang="en-US" dirty="0"/>
          </a:p>
        </p:txBody>
      </p:sp>
    </p:spTree>
    <p:extLst>
      <p:ext uri="{BB962C8B-B14F-4D97-AF65-F5344CB8AC3E}">
        <p14:creationId xmlns:p14="http://schemas.microsoft.com/office/powerpoint/2010/main" val="3190842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Examples: </a:t>
            </a:r>
          </a:p>
          <a:p>
            <a:pPr>
              <a:buNone/>
            </a:pPr>
            <a:r>
              <a:rPr lang="en-US" dirty="0" smtClean="0"/>
              <a:t>	- 2 terminals of a battery directly connected </a:t>
            </a:r>
          </a:p>
          <a:p>
            <a:pPr>
              <a:buNone/>
            </a:pPr>
            <a:r>
              <a:rPr lang="en-US" dirty="0" smtClean="0"/>
              <a:t>	- Uninsulated wires come into contact</a:t>
            </a:r>
          </a:p>
          <a:p>
            <a:pPr>
              <a:buNone/>
            </a:pPr>
            <a:endParaRPr lang="en-US" dirty="0" smtClean="0"/>
          </a:p>
          <a:p>
            <a:pPr>
              <a:buNone/>
            </a:pPr>
            <a:r>
              <a:rPr lang="en-US" dirty="0" smtClean="0">
                <a:sym typeface="Wingdings"/>
              </a:rPr>
              <a:t></a:t>
            </a:r>
            <a:r>
              <a:rPr lang="en-US" dirty="0" smtClean="0"/>
              <a:t> These are very dangerous </a:t>
            </a:r>
          </a:p>
          <a:p>
            <a:pPr>
              <a:buNone/>
            </a:pPr>
            <a:endParaRPr lang="en-US" dirty="0" smtClean="0"/>
          </a:p>
          <a:p>
            <a:endParaRPr lang="en-US" dirty="0"/>
          </a:p>
        </p:txBody>
      </p:sp>
      <p:pic>
        <p:nvPicPr>
          <p:cNvPr id="7170" name="Picture 2" descr="http://www.petitoiseau.org/wp-content/uploads/2015/01/short-circuit-diagram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14600"/>
            <a:ext cx="3429000" cy="395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0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The protons are positively charged and are found “locked” in the nucleus with the neutrons.</a:t>
            </a:r>
          </a:p>
          <a:p>
            <a:r>
              <a:rPr lang="en-US" dirty="0" smtClean="0"/>
              <a:t>The electrons are negatively charged and are moving around in the electron clouds,           and are not “locked”                                              into position.</a:t>
            </a:r>
          </a:p>
          <a:p>
            <a:pPr marL="0" indent="0">
              <a:buNone/>
            </a:pPr>
            <a:r>
              <a:rPr lang="en-US" dirty="0" smtClean="0"/>
              <a:t> </a:t>
            </a:r>
          </a:p>
        </p:txBody>
      </p:sp>
      <p:pic>
        <p:nvPicPr>
          <p:cNvPr id="48130" name="Picture 2" descr="http://www.odec.ca/projects/2009/geng9p2/pics/atomdiagram.gif"/>
          <p:cNvPicPr>
            <a:picLocks noChangeAspect="1" noChangeArrowheads="1"/>
          </p:cNvPicPr>
          <p:nvPr/>
        </p:nvPicPr>
        <p:blipFill>
          <a:blip r:embed="rId3" cstate="print"/>
          <a:srcRect/>
          <a:stretch>
            <a:fillRect/>
          </a:stretch>
        </p:blipFill>
        <p:spPr bwMode="auto">
          <a:xfrm>
            <a:off x="4800600" y="2895599"/>
            <a:ext cx="4343400" cy="3765323"/>
          </a:xfrm>
          <a:prstGeom prst="rect">
            <a:avLst/>
          </a:prstGeom>
          <a:noFill/>
        </p:spPr>
      </p:pic>
    </p:spTree>
    <p:extLst>
      <p:ext uri="{BB962C8B-B14F-4D97-AF65-F5344CB8AC3E}">
        <p14:creationId xmlns:p14="http://schemas.microsoft.com/office/powerpoint/2010/main" val="3322621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In every circuit there must be a source of the electric current.  </a:t>
            </a:r>
          </a:p>
          <a:p>
            <a:pPr>
              <a:buNone/>
            </a:pPr>
            <a:endParaRPr lang="en-US" dirty="0" smtClean="0"/>
          </a:p>
          <a:p>
            <a:r>
              <a:rPr lang="en-US" dirty="0" smtClean="0"/>
              <a:t>This source is known as the EMF – </a:t>
            </a:r>
            <a:r>
              <a:rPr lang="en-US" u="sng" dirty="0" smtClean="0"/>
              <a:t>E</a:t>
            </a:r>
            <a:r>
              <a:rPr lang="en-US" dirty="0" smtClean="0"/>
              <a:t>lectro</a:t>
            </a:r>
            <a:r>
              <a:rPr lang="en-US" u="sng" dirty="0" smtClean="0"/>
              <a:t>m</a:t>
            </a:r>
            <a:r>
              <a:rPr lang="en-US" dirty="0" smtClean="0"/>
              <a:t>otive </a:t>
            </a:r>
            <a:r>
              <a:rPr lang="en-US" u="sng" dirty="0" smtClean="0"/>
              <a:t>f</a:t>
            </a:r>
            <a:r>
              <a:rPr lang="en-US" dirty="0" smtClean="0"/>
              <a:t>orce → the energy per unit charge supplied by a source of electric current</a:t>
            </a:r>
          </a:p>
          <a:p>
            <a:endParaRPr lang="en-US" dirty="0" smtClean="0"/>
          </a:p>
          <a:p>
            <a:pPr>
              <a:buNone/>
            </a:pPr>
            <a:r>
              <a:rPr lang="en-US" dirty="0" smtClean="0"/>
              <a:t>	→ A source of electrical energy</a:t>
            </a:r>
          </a:p>
          <a:p>
            <a:pPr>
              <a:buNone/>
            </a:pPr>
            <a:r>
              <a:rPr lang="en-US" dirty="0" smtClean="0"/>
              <a:t> 	→ A “charge pump”</a:t>
            </a:r>
          </a:p>
          <a:p>
            <a:pPr>
              <a:buNone/>
            </a:pPr>
            <a:r>
              <a:rPr lang="en-US" dirty="0" smtClean="0"/>
              <a:t> 	→ Examples are batteries and generators</a:t>
            </a:r>
          </a:p>
          <a:p>
            <a:endParaRPr lang="en-US" dirty="0" smtClean="0"/>
          </a:p>
          <a:p>
            <a:endParaRPr lang="en-US" dirty="0"/>
          </a:p>
        </p:txBody>
      </p:sp>
      <p:pic>
        <p:nvPicPr>
          <p:cNvPr id="8194" name="Picture 2" descr="http://sites.psu.edu/matthewbrenfleckblog/wp-content/uploads/sites/16802/2014/11/batte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449" y="3657600"/>
            <a:ext cx="2114551" cy="21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16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304800"/>
            <a:ext cx="4648200" cy="6248400"/>
          </a:xfrm>
        </p:spPr>
        <p:txBody>
          <a:bodyPr>
            <a:normAutofit lnSpcReduction="10000"/>
          </a:bodyPr>
          <a:lstStyle/>
          <a:p>
            <a:r>
              <a:rPr lang="en-US" dirty="0" smtClean="0"/>
              <a:t>A battery changes chemical potential energy to electrical potential energy as it transfers the energy to the electrons in the battery.  As they move along the circuit, the energy is then transferred to the different components, and dissipated (given off) usually as heat, light, or sound.</a:t>
            </a:r>
          </a:p>
          <a:p>
            <a:endParaRPr lang="en-US" dirty="0" smtClean="0"/>
          </a:p>
          <a:p>
            <a:endParaRPr lang="en-US" dirty="0" smtClean="0"/>
          </a:p>
          <a:p>
            <a:endParaRPr lang="en-US" dirty="0"/>
          </a:p>
        </p:txBody>
      </p:sp>
      <p:pic>
        <p:nvPicPr>
          <p:cNvPr id="9218" name="Picture 2" descr="http://www.ftexploring.com/energypics4/circuit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833374"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912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r>
              <a:rPr lang="en-US" dirty="0" smtClean="0"/>
              <a:t>There are three different types of electrical circuits:</a:t>
            </a:r>
          </a:p>
          <a:p>
            <a:endParaRPr lang="en-US" dirty="0" smtClean="0"/>
          </a:p>
          <a:p>
            <a:pPr>
              <a:buNone/>
            </a:pPr>
            <a:r>
              <a:rPr lang="en-US" dirty="0" smtClean="0"/>
              <a:t>1. Series Circuits - Circuit (or portion of) in which there is a single conducting path without junctions for electricity to follow</a:t>
            </a:r>
          </a:p>
          <a:p>
            <a:pPr>
              <a:buNone/>
            </a:pPr>
            <a:r>
              <a:rPr lang="en-US" dirty="0" smtClean="0"/>
              <a:t> </a:t>
            </a:r>
          </a:p>
          <a:p>
            <a:pPr>
              <a:buNone/>
            </a:pPr>
            <a:r>
              <a:rPr lang="en-US" dirty="0" smtClean="0"/>
              <a:t>2. Parallel Circuits - Circuit (or part of) where components are connected across common points and provides separate conducting paths for electricity to follow</a:t>
            </a:r>
          </a:p>
          <a:p>
            <a:pPr>
              <a:buNone/>
            </a:pPr>
            <a:endParaRPr lang="en-US" dirty="0" smtClean="0"/>
          </a:p>
          <a:p>
            <a:pPr>
              <a:buNone/>
            </a:pPr>
            <a:r>
              <a:rPr lang="en-US" dirty="0" smtClean="0"/>
              <a:t>3. Complex Circuits – Circuits with some segments being in series and other segment being in parallel to take advantage of the benefits of both</a:t>
            </a:r>
          </a:p>
          <a:p>
            <a:endParaRPr lang="en-US" dirty="0"/>
          </a:p>
        </p:txBody>
      </p:sp>
    </p:spTree>
    <p:extLst>
      <p:ext uri="{BB962C8B-B14F-4D97-AF65-F5344CB8AC3E}">
        <p14:creationId xmlns:p14="http://schemas.microsoft.com/office/powerpoint/2010/main" val="3376266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Series </a:t>
            </a:r>
            <a:r>
              <a:rPr lang="en-US" u="sng" dirty="0" smtClean="0"/>
              <a:t>Circuits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dirty="0"/>
              <a:t>1. Series Circuits - Circuit (or portion of) in which there is a single conducting </a:t>
            </a:r>
            <a:r>
              <a:rPr lang="en-US" dirty="0" smtClean="0"/>
              <a:t>path </a:t>
            </a:r>
            <a:r>
              <a:rPr lang="en-US" dirty="0"/>
              <a:t>without junctions for electricity to follow</a:t>
            </a:r>
          </a:p>
          <a:p>
            <a:endParaRPr lang="en-US" dirty="0"/>
          </a:p>
          <a:p>
            <a:pPr>
              <a:buNone/>
            </a:pPr>
            <a:endParaRPr lang="en-US" dirty="0"/>
          </a:p>
          <a:p>
            <a:endParaRPr lang="en-US" dirty="0"/>
          </a:p>
        </p:txBody>
      </p:sp>
      <p:pic>
        <p:nvPicPr>
          <p:cNvPr id="10242" name="Picture 2" descr="http://t0.gstatic.com/images?q=tbn:ANd9GcQC22_IkYuY0Nh7C1JkBXSv7HtG8syhHRq3gQcLlNoGxsTj-VbB:cf.ydcdn.net/1.0.1.26/images/main/series%2520circu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263" y="3202619"/>
            <a:ext cx="2620639" cy="339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2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839200" cy="6324600"/>
          </a:xfrm>
        </p:spPr>
        <p:txBody>
          <a:bodyPr>
            <a:normAutofit fontScale="77500" lnSpcReduction="20000"/>
          </a:bodyPr>
          <a:lstStyle/>
          <a:p>
            <a:r>
              <a:rPr lang="en-US" dirty="0" smtClean="0"/>
              <a:t>Some of the characteristics of series circuits are listed below and are important to remember when deciding which type of circuit to use.</a:t>
            </a:r>
          </a:p>
          <a:p>
            <a:endParaRPr lang="en-US" dirty="0" smtClean="0"/>
          </a:p>
          <a:p>
            <a:pPr marL="0" indent="0">
              <a:buNone/>
            </a:pPr>
            <a:r>
              <a:rPr lang="en-US" dirty="0" smtClean="0"/>
              <a:t>Back to our </a:t>
            </a:r>
            <a:r>
              <a:rPr lang="en-US" dirty="0" smtClean="0"/>
              <a:t>road </a:t>
            </a:r>
          </a:p>
          <a:p>
            <a:pPr marL="0" indent="0">
              <a:buNone/>
            </a:pPr>
            <a:r>
              <a:rPr lang="en-US" dirty="0" smtClean="0"/>
              <a:t>to </a:t>
            </a:r>
            <a:r>
              <a:rPr lang="en-US" dirty="0" smtClean="0"/>
              <a:t>the </a:t>
            </a:r>
            <a:r>
              <a:rPr lang="en-US" dirty="0" smtClean="0"/>
              <a:t>store </a:t>
            </a:r>
          </a:p>
          <a:p>
            <a:pPr marL="0" indent="0">
              <a:buNone/>
            </a:pPr>
            <a:r>
              <a:rPr lang="en-US" dirty="0" smtClean="0"/>
              <a:t>example</a:t>
            </a:r>
            <a:r>
              <a:rPr lang="en-US" dirty="0" smtClean="0"/>
              <a:t>, </a:t>
            </a:r>
            <a:r>
              <a:rPr lang="en-US" dirty="0" smtClean="0"/>
              <a:t>in </a:t>
            </a:r>
            <a:r>
              <a:rPr lang="en-US" dirty="0" smtClean="0"/>
              <a:t>a </a:t>
            </a:r>
            <a:endParaRPr lang="en-US" dirty="0" smtClean="0"/>
          </a:p>
          <a:p>
            <a:pPr marL="0" indent="0">
              <a:buNone/>
            </a:pPr>
            <a:r>
              <a:rPr lang="en-US" dirty="0" smtClean="0"/>
              <a:t>series </a:t>
            </a:r>
            <a:r>
              <a:rPr lang="en-US" dirty="0" smtClean="0"/>
              <a:t>circuit </a:t>
            </a:r>
            <a:r>
              <a:rPr lang="en-US" dirty="0" smtClean="0"/>
              <a:t>there</a:t>
            </a:r>
          </a:p>
          <a:p>
            <a:pPr marL="0" indent="0">
              <a:buNone/>
            </a:pPr>
            <a:r>
              <a:rPr lang="en-US" dirty="0" smtClean="0"/>
              <a:t>is </a:t>
            </a:r>
            <a:r>
              <a:rPr lang="en-US" dirty="0" smtClean="0"/>
              <a:t>one road and </a:t>
            </a:r>
            <a:endParaRPr lang="en-US" dirty="0" smtClean="0"/>
          </a:p>
          <a:p>
            <a:pPr marL="0" indent="0">
              <a:buNone/>
            </a:pPr>
            <a:r>
              <a:rPr lang="en-US" dirty="0" smtClean="0"/>
              <a:t>one </a:t>
            </a:r>
            <a:r>
              <a:rPr lang="en-US" dirty="0" smtClean="0"/>
              <a:t>road only.  </a:t>
            </a:r>
            <a:endParaRPr lang="en-US" dirty="0" smtClean="0"/>
          </a:p>
          <a:p>
            <a:pPr marL="0" indent="0">
              <a:buNone/>
            </a:pPr>
            <a:r>
              <a:rPr lang="en-US" dirty="0" smtClean="0"/>
              <a:t>If </a:t>
            </a:r>
            <a:r>
              <a:rPr lang="en-US" dirty="0" smtClean="0"/>
              <a:t>part of the </a:t>
            </a:r>
            <a:endParaRPr lang="en-US" dirty="0" smtClean="0"/>
          </a:p>
          <a:p>
            <a:pPr marL="0" indent="0">
              <a:buNone/>
            </a:pPr>
            <a:r>
              <a:rPr lang="en-US" dirty="0" smtClean="0"/>
              <a:t>road </a:t>
            </a:r>
            <a:r>
              <a:rPr lang="en-US" dirty="0" smtClean="0"/>
              <a:t>is out, </a:t>
            </a:r>
            <a:endParaRPr lang="en-US" dirty="0" smtClean="0"/>
          </a:p>
          <a:p>
            <a:pPr marL="0" indent="0">
              <a:buNone/>
            </a:pPr>
            <a:r>
              <a:rPr lang="en-US" dirty="0" smtClean="0"/>
              <a:t>you </a:t>
            </a:r>
            <a:r>
              <a:rPr lang="en-US" dirty="0" smtClean="0"/>
              <a:t>cannot </a:t>
            </a:r>
            <a:endParaRPr lang="en-US" dirty="0" smtClean="0"/>
          </a:p>
          <a:p>
            <a:pPr marL="0" indent="0">
              <a:buNone/>
            </a:pPr>
            <a:r>
              <a:rPr lang="en-US" dirty="0" smtClean="0"/>
              <a:t>get </a:t>
            </a:r>
            <a:r>
              <a:rPr lang="en-US" dirty="0" smtClean="0"/>
              <a:t>where you </a:t>
            </a:r>
            <a:endParaRPr lang="en-US" dirty="0" smtClean="0"/>
          </a:p>
          <a:p>
            <a:pPr marL="0" indent="0">
              <a:buNone/>
            </a:pPr>
            <a:r>
              <a:rPr lang="en-US" dirty="0" smtClean="0"/>
              <a:t>want </a:t>
            </a:r>
            <a:r>
              <a:rPr lang="en-US" dirty="0" smtClean="0"/>
              <a:t>to go, </a:t>
            </a:r>
            <a:endParaRPr lang="en-US" dirty="0" smtClean="0"/>
          </a:p>
          <a:p>
            <a:pPr marL="0" indent="0">
              <a:buNone/>
            </a:pPr>
            <a:r>
              <a:rPr lang="en-US" dirty="0" smtClean="0"/>
              <a:t>no </a:t>
            </a:r>
            <a:r>
              <a:rPr lang="en-US" dirty="0" smtClean="0"/>
              <a:t>exceptions.</a:t>
            </a:r>
          </a:p>
          <a:p>
            <a:endParaRPr lang="en-US" dirty="0" smtClean="0"/>
          </a:p>
          <a:p>
            <a:endParaRPr lang="en-US" dirty="0"/>
          </a:p>
        </p:txBody>
      </p:sp>
      <p:pic>
        <p:nvPicPr>
          <p:cNvPr id="11266" name="Picture 2" descr="http://bloximages.chicago2.vip.townnews.com/host.madison.com/content/tncms/assets/v3/editorial/3/d8/3d8c5850-4ba4-11e2-b8bc-0019bb2963f4/50d4b87619351.preview-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127" y="2286000"/>
            <a:ext cx="5905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25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All bulbs / resistors / components in series will have the same current.  This is because the current can only flow as fast as the slowest (most resistant) component will allow.</a:t>
            </a:r>
          </a:p>
          <a:p>
            <a:endParaRPr lang="en-US" dirty="0" smtClean="0"/>
          </a:p>
          <a:p>
            <a:r>
              <a:rPr lang="en-US" dirty="0" smtClean="0"/>
              <a:t>The total current in a series circuit depends on the number of resistors present and resistance of each.</a:t>
            </a:r>
          </a:p>
          <a:p>
            <a:endParaRPr lang="en-US" dirty="0" smtClean="0"/>
          </a:p>
          <a:p>
            <a:endParaRPr lang="en-US" dirty="0"/>
          </a:p>
        </p:txBody>
      </p:sp>
    </p:spTree>
    <p:extLst>
      <p:ext uri="{BB962C8B-B14F-4D97-AF65-F5344CB8AC3E}">
        <p14:creationId xmlns:p14="http://schemas.microsoft.com/office/powerpoint/2010/main" val="221933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The Equivalent resistance (symbolized </a:t>
            </a:r>
            <a:r>
              <a:rPr lang="en-US" dirty="0" err="1" smtClean="0"/>
              <a:t>R</a:t>
            </a:r>
            <a:r>
              <a:rPr lang="en-US" baseline="-25000" dirty="0" err="1" smtClean="0"/>
              <a:t>eq</a:t>
            </a:r>
            <a:r>
              <a:rPr lang="en-US" dirty="0" smtClean="0"/>
              <a:t> ) also known as the total resistance</a:t>
            </a:r>
            <a:r>
              <a:rPr lang="en-US" baseline="-25000" dirty="0" smtClean="0"/>
              <a:t> </a:t>
            </a:r>
            <a:r>
              <a:rPr lang="en-US" dirty="0" smtClean="0"/>
              <a:t>= sum of all resistances in a circuit from all components</a:t>
            </a:r>
          </a:p>
          <a:p>
            <a:r>
              <a:rPr lang="en-US" dirty="0" smtClean="0"/>
              <a:t>Series circuits require all elements to conduct, no broken parts, or the current stops.</a:t>
            </a:r>
          </a:p>
          <a:p>
            <a:endParaRPr lang="en-US" dirty="0" smtClean="0"/>
          </a:p>
          <a:p>
            <a:endParaRPr lang="en-US" dirty="0"/>
          </a:p>
        </p:txBody>
      </p:sp>
      <p:pic>
        <p:nvPicPr>
          <p:cNvPr id="12290" name="Picture 2" descr="http://thumbs.dreamstime.com/x/broken-bulb-5356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5486400" cy="364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44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dirty="0" smtClean="0"/>
              <a:t>Below is a list of advantages and disadvantages of series circuits (notice some may be both)</a:t>
            </a:r>
          </a:p>
          <a:p>
            <a:pPr>
              <a:buNone/>
            </a:pPr>
            <a:endParaRPr lang="en-US" dirty="0" smtClean="0"/>
          </a:p>
          <a:p>
            <a:r>
              <a:rPr lang="en-US" dirty="0" smtClean="0"/>
              <a:t>Advantage of series circuits:</a:t>
            </a:r>
          </a:p>
          <a:p>
            <a:pPr>
              <a:buNone/>
            </a:pPr>
            <a:r>
              <a:rPr lang="en-US" dirty="0" smtClean="0"/>
              <a:t>	1. Good for regulating current (all parts have same current)</a:t>
            </a:r>
          </a:p>
          <a:p>
            <a:pPr>
              <a:buNone/>
            </a:pPr>
            <a:r>
              <a:rPr lang="en-US" dirty="0" smtClean="0"/>
              <a:t>	2. Good for reducing current on individual parts</a:t>
            </a:r>
          </a:p>
          <a:p>
            <a:pPr>
              <a:buNone/>
            </a:pPr>
            <a:r>
              <a:rPr lang="en-US" dirty="0" smtClean="0"/>
              <a:t> 	3. Current stops if a component breaks</a:t>
            </a:r>
          </a:p>
          <a:p>
            <a:r>
              <a:rPr lang="en-US" dirty="0" smtClean="0"/>
              <a:t> </a:t>
            </a:r>
            <a:endParaRPr lang="en-US" dirty="0"/>
          </a:p>
        </p:txBody>
      </p:sp>
    </p:spTree>
    <p:extLst>
      <p:ext uri="{BB962C8B-B14F-4D97-AF65-F5344CB8AC3E}">
        <p14:creationId xmlns:p14="http://schemas.microsoft.com/office/powerpoint/2010/main" val="3084432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Disadvantages of series circuits:</a:t>
            </a:r>
          </a:p>
          <a:p>
            <a:pPr>
              <a:buNone/>
            </a:pPr>
            <a:r>
              <a:rPr lang="en-US" dirty="0" smtClean="0"/>
              <a:t>	1. All parts have same current</a:t>
            </a:r>
          </a:p>
          <a:p>
            <a:pPr>
              <a:buNone/>
            </a:pPr>
            <a:r>
              <a:rPr lang="en-US" dirty="0" smtClean="0"/>
              <a:t>	2. If one part breaks, the whole circuits fails</a:t>
            </a:r>
          </a:p>
        </p:txBody>
      </p:sp>
      <p:pic>
        <p:nvPicPr>
          <p:cNvPr id="13314" name="Picture 2" descr="http://2.bp.blogspot.com/-Ah33af8kEV4/UqW5pEjyK1I/AAAAAAAAciI/t9BLO7cPYxQ/s1600/Blue+Eyed+Beauty+Blog+hang+christmas+lights+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33600"/>
            <a:ext cx="599122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00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Parallel </a:t>
            </a:r>
            <a:r>
              <a:rPr lang="en-US" u="sng" dirty="0" smtClean="0"/>
              <a:t>Circuits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dirty="0"/>
              <a:t>2. Parallel Circuits - Circuit (or part of) where components are connected across </a:t>
            </a:r>
            <a:r>
              <a:rPr lang="en-US" dirty="0" smtClean="0"/>
              <a:t>common points </a:t>
            </a:r>
            <a:r>
              <a:rPr lang="en-US" dirty="0"/>
              <a:t>and provides separate conducting paths for electricity to follow</a:t>
            </a:r>
          </a:p>
          <a:p>
            <a:endParaRPr lang="en-US" dirty="0"/>
          </a:p>
          <a:p>
            <a:endParaRPr lang="en-US" dirty="0"/>
          </a:p>
          <a:p>
            <a:endParaRPr lang="en-US" dirty="0"/>
          </a:p>
        </p:txBody>
      </p:sp>
      <p:pic>
        <p:nvPicPr>
          <p:cNvPr id="14338" name="Picture 2" descr="http://www.cdn.sciencebuddies.org/Files/4889/7/parallel-circuit-diagram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81400"/>
            <a:ext cx="4800600" cy="302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67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r>
              <a:rPr lang="en-US" dirty="0" smtClean="0"/>
              <a:t>In fact, electrons can and do move between atoms, and can be transferred to other materials and move around quite freely at times.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r>
              <a:rPr lang="en-US" dirty="0" smtClean="0"/>
              <a:t>This “free movement” of electrons is what we call electricity.</a:t>
            </a:r>
          </a:p>
        </p:txBody>
      </p:sp>
      <p:pic>
        <p:nvPicPr>
          <p:cNvPr id="47106" name="Picture 2" descr="http://www.school-for-champions.com/science/images/electricity_flows_in_wire.gif"/>
          <p:cNvPicPr>
            <a:picLocks noChangeAspect="1" noChangeArrowheads="1"/>
          </p:cNvPicPr>
          <p:nvPr/>
        </p:nvPicPr>
        <p:blipFill>
          <a:blip r:embed="rId3" cstate="print"/>
          <a:srcRect/>
          <a:stretch>
            <a:fillRect/>
          </a:stretch>
        </p:blipFill>
        <p:spPr bwMode="auto">
          <a:xfrm>
            <a:off x="2057400" y="2209800"/>
            <a:ext cx="6477000" cy="2927961"/>
          </a:xfrm>
          <a:prstGeom prst="rect">
            <a:avLst/>
          </a:prstGeom>
          <a:noFill/>
        </p:spPr>
      </p:pic>
    </p:spTree>
    <p:extLst>
      <p:ext uri="{BB962C8B-B14F-4D97-AF65-F5344CB8AC3E}">
        <p14:creationId xmlns:p14="http://schemas.microsoft.com/office/powerpoint/2010/main" val="1291995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r>
              <a:rPr lang="en-US" dirty="0" smtClean="0"/>
              <a:t>Some of the characteristics of parallel circuits are listed below and are important to remember when deciding which type of circuit to use.</a:t>
            </a:r>
          </a:p>
          <a:p>
            <a:endParaRPr lang="en-US" dirty="0" smtClean="0"/>
          </a:p>
          <a:p>
            <a:r>
              <a:rPr lang="en-US" dirty="0" smtClean="0"/>
              <a:t>Back to our road to the store example, in a parallel circuit there is more than one road you can use as a possible route to the store.  If one part of the road is out, you can choose a detour around it to still get where you want to go, or if the whole road is working, you can choose your path among several to get to the store.</a:t>
            </a:r>
          </a:p>
          <a:p>
            <a:endParaRPr lang="en-US" dirty="0" smtClean="0"/>
          </a:p>
          <a:p>
            <a:endParaRPr lang="en-US" dirty="0"/>
          </a:p>
        </p:txBody>
      </p:sp>
    </p:spTree>
    <p:extLst>
      <p:ext uri="{BB962C8B-B14F-4D97-AF65-F5344CB8AC3E}">
        <p14:creationId xmlns:p14="http://schemas.microsoft.com/office/powerpoint/2010/main" val="4074060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ttp://comps.canstockphoto.com/can-stock-photo_csp13345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6324600" cy="660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674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10000"/>
          </a:bodyPr>
          <a:lstStyle/>
          <a:p>
            <a:r>
              <a:rPr lang="en-US" dirty="0" smtClean="0"/>
              <a:t>Parallel circuits give multiple alternate pathways for current flow</a:t>
            </a:r>
          </a:p>
          <a:p>
            <a:pPr marL="0" indent="0">
              <a:buNone/>
            </a:pPr>
            <a:endParaRPr lang="en-US" dirty="0" smtClean="0"/>
          </a:p>
          <a:p>
            <a:r>
              <a:rPr lang="en-US" dirty="0" smtClean="0"/>
              <a:t>Resistors in parallel have same potential difference across them.  The voltage is the same for all parts, but the current will be different for each part based upon the resistance of each individual component.  More resistance in one part equals a slower current in that part.</a:t>
            </a:r>
          </a:p>
          <a:p>
            <a:pPr marL="0" indent="0">
              <a:buNone/>
            </a:pPr>
            <a:r>
              <a:rPr lang="en-US" dirty="0" smtClean="0"/>
              <a:t> </a:t>
            </a:r>
          </a:p>
          <a:p>
            <a:r>
              <a:rPr lang="en-US" dirty="0" smtClean="0"/>
              <a:t>The sum of currents in parallel resistors = total current </a:t>
            </a:r>
          </a:p>
          <a:p>
            <a:pPr marL="0" indent="0">
              <a:buNone/>
            </a:pPr>
            <a:r>
              <a:rPr lang="en-US" dirty="0" smtClean="0"/>
              <a:t> </a:t>
            </a:r>
          </a:p>
          <a:p>
            <a:endParaRPr lang="en-US" dirty="0"/>
          </a:p>
        </p:txBody>
      </p:sp>
    </p:spTree>
    <p:extLst>
      <p:ext uri="{BB962C8B-B14F-4D97-AF65-F5344CB8AC3E}">
        <p14:creationId xmlns:p14="http://schemas.microsoft.com/office/powerpoint/2010/main" val="328602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62500" lnSpcReduction="20000"/>
          </a:bodyPr>
          <a:lstStyle/>
          <a:p>
            <a:r>
              <a:rPr lang="en-US" dirty="0" smtClean="0"/>
              <a:t>Below is a list of advantages and disadvantages of parallel circuits (notice some may be both)</a:t>
            </a:r>
          </a:p>
          <a:p>
            <a:pPr marL="0" indent="0">
              <a:buNone/>
            </a:pPr>
            <a:r>
              <a:rPr lang="en-US" dirty="0" smtClean="0"/>
              <a:t> </a:t>
            </a:r>
          </a:p>
          <a:p>
            <a:r>
              <a:rPr lang="en-US" dirty="0" smtClean="0"/>
              <a:t>Advantages of parallel:</a:t>
            </a:r>
          </a:p>
          <a:p>
            <a:pPr marL="0" indent="0">
              <a:buNone/>
            </a:pPr>
            <a:r>
              <a:rPr lang="en-US" dirty="0" smtClean="0"/>
              <a:t> 	1. Parallel circuits do not require all elements to conduct</a:t>
            </a:r>
          </a:p>
          <a:p>
            <a:pPr marL="0" indent="0">
              <a:buNone/>
            </a:pPr>
            <a:r>
              <a:rPr lang="en-US" dirty="0" smtClean="0"/>
              <a:t>	2. One part can malfunction and the rest will continue to work</a:t>
            </a:r>
          </a:p>
          <a:p>
            <a:pPr marL="0" indent="0">
              <a:buNone/>
            </a:pPr>
            <a:r>
              <a:rPr lang="en-US" dirty="0" smtClean="0"/>
              <a:t>	3.  Potential difference does not change for all components when </a:t>
            </a:r>
            <a:r>
              <a:rPr lang="en-US" dirty="0" smtClean="0"/>
              <a:t> </a:t>
            </a:r>
          </a:p>
          <a:p>
            <a:pPr marL="0" indent="0">
              <a:buNone/>
            </a:pPr>
            <a:r>
              <a:rPr lang="en-US" dirty="0"/>
              <a:t> </a:t>
            </a:r>
            <a:r>
              <a:rPr lang="en-US" dirty="0" smtClean="0"/>
              <a:t>                     </a:t>
            </a:r>
            <a:r>
              <a:rPr lang="en-US" dirty="0" smtClean="0"/>
              <a:t>one </a:t>
            </a:r>
            <a:r>
              <a:rPr lang="en-US" dirty="0" smtClean="0"/>
              <a:t>component fails</a:t>
            </a:r>
          </a:p>
          <a:p>
            <a:pPr marL="0" indent="0">
              <a:buNone/>
            </a:pPr>
            <a:endParaRPr lang="en-US" dirty="0" smtClean="0"/>
          </a:p>
          <a:p>
            <a:pPr marL="0" indent="0">
              <a:buNone/>
            </a:pPr>
            <a:r>
              <a:rPr lang="en-US" dirty="0" smtClean="0"/>
              <a:t> </a:t>
            </a:r>
            <a:r>
              <a:rPr lang="en-US" dirty="0" smtClean="0">
                <a:sym typeface="Wingdings"/>
              </a:rPr>
              <a:t></a:t>
            </a:r>
            <a:r>
              <a:rPr lang="en-US" dirty="0" smtClean="0"/>
              <a:t> </a:t>
            </a:r>
            <a:r>
              <a:rPr lang="en-US" dirty="0" smtClean="0"/>
              <a:t>Allows for standardization of products</a:t>
            </a:r>
          </a:p>
          <a:p>
            <a:pPr marL="0" indent="0">
              <a:buNone/>
            </a:pPr>
            <a:r>
              <a:rPr lang="en-US" dirty="0" smtClean="0"/>
              <a:t> </a:t>
            </a:r>
            <a:r>
              <a:rPr lang="en-US" dirty="0" smtClean="0">
                <a:sym typeface="Wingdings"/>
              </a:rPr>
              <a:t></a:t>
            </a:r>
            <a:r>
              <a:rPr lang="en-US" dirty="0" smtClean="0"/>
              <a:t> </a:t>
            </a:r>
            <a:r>
              <a:rPr lang="en-US" dirty="0" smtClean="0"/>
              <a:t>Allows manufacturers to regulate current through a product </a:t>
            </a:r>
            <a:r>
              <a:rPr lang="en-US" dirty="0" smtClean="0"/>
              <a:t>by resistors</a:t>
            </a:r>
            <a:endParaRPr lang="en-US" dirty="0" smtClean="0"/>
          </a:p>
          <a:p>
            <a:pPr marL="0" indent="0">
              <a:buNone/>
            </a:pPr>
            <a:r>
              <a:rPr lang="en-US" dirty="0" smtClean="0">
                <a:sym typeface="Wingdings"/>
              </a:rPr>
              <a:t></a:t>
            </a:r>
            <a:r>
              <a:rPr lang="en-US" dirty="0" smtClean="0"/>
              <a:t> </a:t>
            </a:r>
            <a:r>
              <a:rPr lang="en-US" dirty="0" smtClean="0"/>
              <a:t>Home wired in parallel</a:t>
            </a:r>
          </a:p>
          <a:p>
            <a:pPr marL="0" indent="0">
              <a:buNone/>
            </a:pPr>
            <a:r>
              <a:rPr lang="en-US" dirty="0" smtClean="0"/>
              <a:t> </a:t>
            </a:r>
          </a:p>
          <a:p>
            <a:r>
              <a:rPr lang="en-US" dirty="0" smtClean="0"/>
              <a:t>Disadvantages of parallel:</a:t>
            </a:r>
          </a:p>
          <a:p>
            <a:pPr marL="0" indent="0">
              <a:buNone/>
            </a:pPr>
            <a:r>
              <a:rPr lang="en-US" dirty="0" smtClean="0"/>
              <a:t> </a:t>
            </a:r>
          </a:p>
          <a:p>
            <a:pPr marL="0" indent="0">
              <a:buNone/>
            </a:pPr>
            <a:r>
              <a:rPr lang="en-US" dirty="0" smtClean="0"/>
              <a:t>	1. Current will change if one component fails</a:t>
            </a:r>
          </a:p>
          <a:p>
            <a:pPr marL="0" indent="0">
              <a:buNone/>
            </a:pPr>
            <a:r>
              <a:rPr lang="en-US" dirty="0" smtClean="0"/>
              <a:t>	2. Current different in all components</a:t>
            </a:r>
          </a:p>
          <a:p>
            <a:endParaRPr lang="en-US" dirty="0"/>
          </a:p>
        </p:txBody>
      </p:sp>
    </p:spTree>
    <p:extLst>
      <p:ext uri="{BB962C8B-B14F-4D97-AF65-F5344CB8AC3E}">
        <p14:creationId xmlns:p14="http://schemas.microsoft.com/office/powerpoint/2010/main" val="2084154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Complex </a:t>
            </a:r>
            <a:r>
              <a:rPr lang="en-US" u="sng" dirty="0" smtClean="0"/>
              <a:t>Circuits</a:t>
            </a:r>
            <a:endParaRPr lang="en-US" dirty="0"/>
          </a:p>
        </p:txBody>
      </p:sp>
      <p:sp>
        <p:nvSpPr>
          <p:cNvPr id="3" name="Content Placeholder 2"/>
          <p:cNvSpPr>
            <a:spLocks noGrp="1"/>
          </p:cNvSpPr>
          <p:nvPr>
            <p:ph idx="1"/>
          </p:nvPr>
        </p:nvSpPr>
        <p:spPr/>
        <p:txBody>
          <a:bodyPr>
            <a:normAutofit/>
          </a:bodyPr>
          <a:lstStyle/>
          <a:p>
            <a:pPr>
              <a:buNone/>
            </a:pPr>
            <a:r>
              <a:rPr lang="en-US" dirty="0"/>
              <a:t>3. Complex Circuits – Circuits with some segments being in series and other </a:t>
            </a:r>
            <a:r>
              <a:rPr lang="en-US" dirty="0" smtClean="0"/>
              <a:t>segments being </a:t>
            </a:r>
            <a:r>
              <a:rPr lang="en-US" dirty="0"/>
              <a:t>in parallel to take advantage of the benefits of both</a:t>
            </a:r>
          </a:p>
          <a:p>
            <a:endParaRPr lang="en-US" dirty="0"/>
          </a:p>
          <a:p>
            <a:endParaRPr lang="en-US" dirty="0"/>
          </a:p>
          <a:p>
            <a:endParaRPr lang="en-US" dirty="0"/>
          </a:p>
        </p:txBody>
      </p:sp>
      <p:pic>
        <p:nvPicPr>
          <p:cNvPr id="18434" name="Picture 2" descr="http://physatwes.com/images/Compl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86200"/>
            <a:ext cx="5343525" cy="247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9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It is common in homes to have multiple outlets in parallel to each other and in series with all those outlets a fuse/circuit breaker</a:t>
            </a:r>
          </a:p>
          <a:p>
            <a:pPr>
              <a:buNone/>
            </a:pPr>
            <a:endParaRPr lang="en-US" dirty="0" smtClean="0"/>
          </a:p>
          <a:p>
            <a:pPr>
              <a:buNone/>
            </a:pPr>
            <a:r>
              <a:rPr lang="en-US" dirty="0" smtClean="0"/>
              <a:t>→ allows identical potential difference but safety from overload of current</a:t>
            </a:r>
          </a:p>
          <a:p>
            <a:endParaRPr lang="en-US" dirty="0" smtClean="0"/>
          </a:p>
          <a:p>
            <a:endParaRPr lang="en-US" dirty="0"/>
          </a:p>
        </p:txBody>
      </p:sp>
    </p:spTree>
    <p:extLst>
      <p:ext uri="{BB962C8B-B14F-4D97-AF65-F5344CB8AC3E}">
        <p14:creationId xmlns:p14="http://schemas.microsoft.com/office/powerpoint/2010/main" val="402550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Back to our example of the trip to the store, there may be multiple roads to take to get to the store, but still only one bridge across the river, and if the bridge is out, you cannot cross even with many roads to that bridge.</a:t>
            </a:r>
          </a:p>
          <a:p>
            <a:pPr>
              <a:buNone/>
            </a:pPr>
            <a:endParaRPr lang="en-US" dirty="0" smtClean="0"/>
          </a:p>
          <a:p>
            <a:pPr>
              <a:buNone/>
            </a:pPr>
            <a:endParaRPr lang="en-US" dirty="0" smtClean="0"/>
          </a:p>
          <a:p>
            <a:endParaRPr lang="en-US" dirty="0"/>
          </a:p>
        </p:txBody>
      </p:sp>
      <p:pic>
        <p:nvPicPr>
          <p:cNvPr id="17410" name="Picture 2" descr="http://2.bp.blogspot.com/-Bn6tyl5GWZY/TdLHVUvsNtI/AAAAAAAAACo/027KPTofcsA/s1600/circui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2895600"/>
            <a:ext cx="4635744"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92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Fuse - small metallic strip that melts when current becomes too high.</a:t>
            </a:r>
          </a:p>
          <a:p>
            <a:pPr>
              <a:buNone/>
            </a:pPr>
            <a:r>
              <a:rPr lang="en-US" dirty="0" smtClean="0"/>
              <a:t> → Replacement necessary when melted</a:t>
            </a:r>
          </a:p>
          <a:p>
            <a:endParaRPr lang="en-US" dirty="0" smtClean="0"/>
          </a:p>
          <a:p>
            <a:endParaRPr lang="en-US" dirty="0"/>
          </a:p>
        </p:txBody>
      </p:sp>
      <p:pic>
        <p:nvPicPr>
          <p:cNvPr id="16388" name="Picture 4" descr="http://techchannel.radioshack.com/DM-Resize/photos.demandstudios.com/getty/article/117/236/87621458.jpg?w=600&amp;h=6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86980"/>
            <a:ext cx="4308475" cy="2865137"/>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www.oecinc.net/upload/images/Fus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70950"/>
            <a:ext cx="47625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781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Circuit breaker - device that triggers a switch to open circuit when current is too high</a:t>
            </a:r>
          </a:p>
          <a:p>
            <a:pPr>
              <a:buNone/>
            </a:pPr>
            <a:r>
              <a:rPr lang="en-US" dirty="0" smtClean="0"/>
              <a:t>	 → reset switch when opened</a:t>
            </a:r>
          </a:p>
          <a:p>
            <a:endParaRPr lang="en-US" dirty="0" smtClean="0"/>
          </a:p>
          <a:p>
            <a:r>
              <a:rPr lang="en-US" dirty="0" smtClean="0"/>
              <a:t>Both are specially designed </a:t>
            </a:r>
            <a:endParaRPr lang="en-US" dirty="0" smtClean="0"/>
          </a:p>
          <a:p>
            <a:pPr marL="0" indent="0">
              <a:buNone/>
            </a:pPr>
            <a:r>
              <a:rPr lang="en-US" dirty="0" smtClean="0"/>
              <a:t>    for </a:t>
            </a:r>
            <a:r>
              <a:rPr lang="en-US" dirty="0" smtClean="0"/>
              <a:t>specific amounts of </a:t>
            </a:r>
            <a:endParaRPr lang="en-US" dirty="0" smtClean="0"/>
          </a:p>
          <a:p>
            <a:pPr marL="0" indent="0">
              <a:buNone/>
            </a:pPr>
            <a:r>
              <a:rPr lang="en-US" dirty="0"/>
              <a:t> </a:t>
            </a:r>
            <a:r>
              <a:rPr lang="en-US" dirty="0" smtClean="0"/>
              <a:t>   </a:t>
            </a:r>
            <a:r>
              <a:rPr lang="en-US" dirty="0" smtClean="0"/>
              <a:t>current</a:t>
            </a:r>
            <a:endParaRPr lang="en-US" dirty="0" smtClean="0"/>
          </a:p>
          <a:p>
            <a:endParaRPr lang="en-US" dirty="0"/>
          </a:p>
        </p:txBody>
      </p:sp>
      <p:pic>
        <p:nvPicPr>
          <p:cNvPr id="15362" name="Picture 2" descr="http://img.thrfun.com/img/019/042/circuit_breaker_keeps_tripping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28575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85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Remember the Law of Conservation of Energy, which states that energy cannot be created or destroyed, but may only change form.  This law applies here as electrical charges can be transferred between objects.</a:t>
            </a:r>
          </a:p>
          <a:p>
            <a:pPr marL="0" indent="0">
              <a:buNone/>
            </a:pPr>
            <a:endParaRPr lang="en-US" dirty="0" smtClean="0"/>
          </a:p>
          <a:p>
            <a:endParaRPr lang="en-US" dirty="0"/>
          </a:p>
        </p:txBody>
      </p:sp>
      <p:pic>
        <p:nvPicPr>
          <p:cNvPr id="46082" name="Picture 2" descr="https://figures.boundless.com/17265/full/lightning-strike-jan-2007.jpe"/>
          <p:cNvPicPr>
            <a:picLocks noChangeAspect="1" noChangeArrowheads="1"/>
          </p:cNvPicPr>
          <p:nvPr/>
        </p:nvPicPr>
        <p:blipFill>
          <a:blip r:embed="rId3" cstate="print"/>
          <a:srcRect/>
          <a:stretch>
            <a:fillRect/>
          </a:stretch>
        </p:blipFill>
        <p:spPr bwMode="auto">
          <a:xfrm>
            <a:off x="1676400" y="3076575"/>
            <a:ext cx="5667375" cy="3781425"/>
          </a:xfrm>
          <a:prstGeom prst="rect">
            <a:avLst/>
          </a:prstGeom>
          <a:noFill/>
        </p:spPr>
      </p:pic>
    </p:spTree>
    <p:extLst>
      <p:ext uri="{BB962C8B-B14F-4D97-AF65-F5344CB8AC3E}">
        <p14:creationId xmlns:p14="http://schemas.microsoft.com/office/powerpoint/2010/main" val="1702058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If you have ever experienced the discharge of static electricity as you walk around on carpet in your socked feet and then get shocked when you touch something, then you know that charge can be transferred.</a:t>
            </a:r>
          </a:p>
          <a:p>
            <a:endParaRPr lang="en-US" dirty="0" smtClean="0"/>
          </a:p>
          <a:p>
            <a:endParaRPr lang="en-US" dirty="0"/>
          </a:p>
        </p:txBody>
      </p:sp>
      <p:pic>
        <p:nvPicPr>
          <p:cNvPr id="45058" name="Picture 2" descr="http://1funny.com/wp-content/uploads/2010/11/static-cat.jpg"/>
          <p:cNvPicPr>
            <a:picLocks noChangeAspect="1" noChangeArrowheads="1"/>
          </p:cNvPicPr>
          <p:nvPr/>
        </p:nvPicPr>
        <p:blipFill>
          <a:blip r:embed="rId3" cstate="print"/>
          <a:srcRect/>
          <a:stretch>
            <a:fillRect/>
          </a:stretch>
        </p:blipFill>
        <p:spPr bwMode="auto">
          <a:xfrm>
            <a:off x="1447800" y="2886075"/>
            <a:ext cx="5667375" cy="3971925"/>
          </a:xfrm>
          <a:prstGeom prst="rect">
            <a:avLst/>
          </a:prstGeom>
          <a:noFill/>
        </p:spPr>
      </p:pic>
    </p:spTree>
    <p:extLst>
      <p:ext uri="{BB962C8B-B14F-4D97-AF65-F5344CB8AC3E}">
        <p14:creationId xmlns:p14="http://schemas.microsoft.com/office/powerpoint/2010/main" val="2704301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Anytime objects touch each other, there is a transfer of electrons, as the electrons in the outer energy levels of an atom, are held less tightly, and can be torn away.  </a:t>
            </a:r>
          </a:p>
          <a:p>
            <a:endParaRPr lang="en-US" dirty="0"/>
          </a:p>
        </p:txBody>
      </p:sp>
      <p:pic>
        <p:nvPicPr>
          <p:cNvPr id="44034" name="Picture 2" descr="http://www.jeron.je/anglia/learn/sec/science/elecks4/handrub.jpg"/>
          <p:cNvPicPr>
            <a:picLocks noChangeAspect="1" noChangeArrowheads="1"/>
          </p:cNvPicPr>
          <p:nvPr/>
        </p:nvPicPr>
        <p:blipFill>
          <a:blip r:embed="rId3" cstate="print"/>
          <a:srcRect/>
          <a:stretch>
            <a:fillRect/>
          </a:stretch>
        </p:blipFill>
        <p:spPr bwMode="auto">
          <a:xfrm>
            <a:off x="1447800" y="2489200"/>
            <a:ext cx="6553200" cy="4368800"/>
          </a:xfrm>
          <a:prstGeom prst="rect">
            <a:avLst/>
          </a:prstGeom>
          <a:noFill/>
        </p:spPr>
      </p:pic>
    </p:spTree>
    <p:extLst>
      <p:ext uri="{BB962C8B-B14F-4D97-AF65-F5344CB8AC3E}">
        <p14:creationId xmlns:p14="http://schemas.microsoft.com/office/powerpoint/2010/main" val="1324058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5745163"/>
          </a:xfrm>
        </p:spPr>
        <p:txBody>
          <a:bodyPr>
            <a:normAutofit/>
          </a:bodyPr>
          <a:lstStyle/>
          <a:p>
            <a:r>
              <a:rPr lang="en-US" dirty="0"/>
              <a:t>If there are enough extra electrons accumulating, then the object starts to get “charged” up and has a noticeable difference in charge.  </a:t>
            </a:r>
          </a:p>
          <a:p>
            <a:pPr marL="0" indent="0">
              <a:buNone/>
            </a:pPr>
            <a:r>
              <a:rPr lang="en-US" dirty="0"/>
              <a:t> </a:t>
            </a:r>
          </a:p>
          <a:p>
            <a:endParaRPr lang="en-US" dirty="0"/>
          </a:p>
        </p:txBody>
      </p:sp>
      <p:pic>
        <p:nvPicPr>
          <p:cNvPr id="43010" name="Picture 2" descr="http://sciencebehindelectricity.weebly.com/uploads/1/1/3/4/1134046/2699196.bmp"/>
          <p:cNvPicPr>
            <a:picLocks noChangeAspect="1" noChangeArrowheads="1"/>
          </p:cNvPicPr>
          <p:nvPr/>
        </p:nvPicPr>
        <p:blipFill>
          <a:blip r:embed="rId3" cstate="print"/>
          <a:srcRect/>
          <a:stretch>
            <a:fillRect/>
          </a:stretch>
        </p:blipFill>
        <p:spPr bwMode="auto">
          <a:xfrm>
            <a:off x="1371600" y="1981199"/>
            <a:ext cx="6248400" cy="4692379"/>
          </a:xfrm>
          <a:prstGeom prst="rect">
            <a:avLst/>
          </a:prstGeom>
          <a:noFill/>
        </p:spPr>
      </p:pic>
    </p:spTree>
    <p:extLst>
      <p:ext uri="{BB962C8B-B14F-4D97-AF65-F5344CB8AC3E}">
        <p14:creationId xmlns:p14="http://schemas.microsoft.com/office/powerpoint/2010/main" val="1546007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5745163"/>
          </a:xfrm>
        </p:spPr>
        <p:txBody>
          <a:bodyPr>
            <a:normAutofit/>
          </a:bodyPr>
          <a:lstStyle/>
          <a:p>
            <a:r>
              <a:rPr lang="en-US" dirty="0" smtClean="0"/>
              <a:t>If the charge dissipates quickly, no accumulation can occur.</a:t>
            </a:r>
          </a:p>
          <a:p>
            <a:endParaRPr lang="en-US" dirty="0" smtClean="0"/>
          </a:p>
          <a:p>
            <a:endParaRPr lang="en-US" dirty="0"/>
          </a:p>
        </p:txBody>
      </p:sp>
      <p:pic>
        <p:nvPicPr>
          <p:cNvPr id="41986" name="Picture 2" descr="http://muslimmedianetwork.com/mmn/windows-live-pictures/StaticElectricity_AB03/tufailonly.jpg"/>
          <p:cNvPicPr>
            <a:picLocks noChangeAspect="1" noChangeArrowheads="1"/>
          </p:cNvPicPr>
          <p:nvPr/>
        </p:nvPicPr>
        <p:blipFill>
          <a:blip r:embed="rId3" cstate="print"/>
          <a:srcRect/>
          <a:stretch>
            <a:fillRect/>
          </a:stretch>
        </p:blipFill>
        <p:spPr bwMode="auto">
          <a:xfrm>
            <a:off x="2514600" y="1371600"/>
            <a:ext cx="5838825" cy="5212808"/>
          </a:xfrm>
          <a:prstGeom prst="rect">
            <a:avLst/>
          </a:prstGeom>
          <a:noFill/>
        </p:spPr>
      </p:pic>
    </p:spTree>
    <p:extLst>
      <p:ext uri="{BB962C8B-B14F-4D97-AF65-F5344CB8AC3E}">
        <p14:creationId xmlns:p14="http://schemas.microsoft.com/office/powerpoint/2010/main" val="264628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582</TotalTime>
  <Words>1624</Words>
  <Application>Microsoft Office PowerPoint</Application>
  <PresentationFormat>On-screen Show (4:3)</PresentationFormat>
  <Paragraphs>235</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Electricity and Electrical Circuits Part 1 -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Electricity and Electrical Circuits Part 2 - Circuits</vt:lpstr>
      <vt:lpstr>PowerPoint Presentation</vt:lpstr>
      <vt:lpstr>PowerPoint Presentation</vt:lpstr>
      <vt:lpstr>PowerPoint Presentation</vt:lpstr>
      <vt:lpstr>PowerPoint Presentation</vt:lpstr>
      <vt:lpstr>PowerPoint Presentation</vt:lpstr>
      <vt:lpstr>General Circuit Information</vt:lpstr>
      <vt:lpstr>PowerPoint Presentation</vt:lpstr>
      <vt:lpstr>PowerPoint Presentation</vt:lpstr>
      <vt:lpstr>PowerPoint Presentation</vt:lpstr>
      <vt:lpstr>PowerPoint Presentation</vt:lpstr>
      <vt:lpstr>PowerPoint Presentation</vt:lpstr>
      <vt:lpstr>PowerPoint Presentation</vt:lpstr>
      <vt:lpstr>Series Circuits</vt:lpstr>
      <vt:lpstr>PowerPoint Presentation</vt:lpstr>
      <vt:lpstr>PowerPoint Presentation</vt:lpstr>
      <vt:lpstr>PowerPoint Presentation</vt:lpstr>
      <vt:lpstr>PowerPoint Presentation</vt:lpstr>
      <vt:lpstr>PowerPoint Presentation</vt:lpstr>
      <vt:lpstr>Parallel Circuits</vt:lpstr>
      <vt:lpstr>PowerPoint Presentation</vt:lpstr>
      <vt:lpstr>PowerPoint Presentation</vt:lpstr>
      <vt:lpstr>PowerPoint Presentation</vt:lpstr>
      <vt:lpstr>PowerPoint Presentation</vt:lpstr>
      <vt:lpstr>Complex Circuits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and Electrical Circuits</dc:title>
  <dc:creator>Windows User</dc:creator>
  <cp:lastModifiedBy>Windows User</cp:lastModifiedBy>
  <cp:revision>17</cp:revision>
  <dcterms:created xsi:type="dcterms:W3CDTF">2015-02-27T19:06:25Z</dcterms:created>
  <dcterms:modified xsi:type="dcterms:W3CDTF">2015-03-04T20:43:12Z</dcterms:modified>
</cp:coreProperties>
</file>